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handoutMasterIdLst>
    <p:handoutMasterId r:id="rId22"/>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p:cViewPr varScale="1">
        <p:scale>
          <a:sx n="67" d="100"/>
          <a:sy n="67" d="100"/>
        </p:scale>
        <p:origin x="85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2C35CA9-3A2A-4D68-BA31-E70049DAD9B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9C2FBF-0E0A-4BEC-8D6D-C6F618BC73F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CFC3EBB-515D-4632-8E9F-C7750C10D355}" type="datetimeFigureOut">
              <a:rPr lang="en-US" smtClean="0"/>
              <a:t>12/4/2020</a:t>
            </a:fld>
            <a:endParaRPr lang="en-US"/>
          </a:p>
        </p:txBody>
      </p:sp>
      <p:sp>
        <p:nvSpPr>
          <p:cNvPr id="4" name="Footer Placeholder 3">
            <a:extLst>
              <a:ext uri="{FF2B5EF4-FFF2-40B4-BE49-F238E27FC236}">
                <a16:creationId xmlns:a16="http://schemas.microsoft.com/office/drawing/2014/main" id="{10E9B53D-2739-43ED-A634-FD6DD1515F8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C20BF60-1AA3-4A14-8862-4D3277F9A14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E57E9A-AD78-4130-AA69-06F07A7F2DF2}" type="slidenum">
              <a:rPr lang="en-US" smtClean="0"/>
              <a:t>‹#›</a:t>
            </a:fld>
            <a:endParaRPr lang="en-US"/>
          </a:p>
        </p:txBody>
      </p:sp>
    </p:spTree>
    <p:extLst>
      <p:ext uri="{BB962C8B-B14F-4D97-AF65-F5344CB8AC3E}">
        <p14:creationId xmlns:p14="http://schemas.microsoft.com/office/powerpoint/2010/main" val="38874974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E958D6-498C-478A-9A26-A32B40CD6914}" type="datetimeFigureOut">
              <a:rPr lang="en-US" smtClean="0"/>
              <a:t>12/4/2020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006DF7-D6A8-4328-9421-EDAA0F7BA993}" type="slidenum">
              <a:rPr lang="en-US" smtClean="0"/>
              <a:t>‹#›</a:t>
            </a:fld>
            <a:endParaRPr lang="en-US"/>
          </a:p>
        </p:txBody>
      </p:sp>
    </p:spTree>
    <p:extLst>
      <p:ext uri="{BB962C8B-B14F-4D97-AF65-F5344CB8AC3E}">
        <p14:creationId xmlns:p14="http://schemas.microsoft.com/office/powerpoint/2010/main" val="3400793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8035843-E121-4C81-8B49-AB613AAFF1F0}" type="datetime1">
              <a:rPr lang="en-US" smtClean="0"/>
              <a:t>12/4/2020</a:t>
            </a:fld>
            <a:endParaRPr lang="en-US"/>
          </a:p>
        </p:txBody>
      </p:sp>
      <p:sp>
        <p:nvSpPr>
          <p:cNvPr id="5" name="Footer Placeholder 4"/>
          <p:cNvSpPr>
            <a:spLocks noGrp="1"/>
          </p:cNvSpPr>
          <p:nvPr>
            <p:ph type="ftr" sz="quarter" idx="11"/>
          </p:nvPr>
        </p:nvSpPr>
        <p:spPr>
          <a:xfrm>
            <a:off x="5332412" y="5883275"/>
            <a:ext cx="4324044" cy="365125"/>
          </a:xfrm>
        </p:spPr>
        <p:txBody>
          <a:bodyPr/>
          <a:lstStyle/>
          <a:p>
            <a:r>
              <a:rPr lang="en-US"/>
              <a:t>Property of Rashad Shelton CFI</a:t>
            </a:r>
          </a:p>
        </p:txBody>
      </p:sp>
      <p:sp>
        <p:nvSpPr>
          <p:cNvPr id="6" name="Slide Number Placeholder 5"/>
          <p:cNvSpPr>
            <a:spLocks noGrp="1"/>
          </p:cNvSpPr>
          <p:nvPr>
            <p:ph type="sldNum" sz="quarter" idx="12"/>
          </p:nvPr>
        </p:nvSpPr>
        <p:spPr/>
        <p:txBody>
          <a:bodyPr/>
          <a:lstStyle/>
          <a:p>
            <a:fld id="{B0CA3216-06CA-48E1-99E4-DD588046B544}" type="slidenum">
              <a:rPr lang="en-US" smtClean="0"/>
              <a:t>‹#›</a:t>
            </a:fld>
            <a:endParaRPr lang="en-US"/>
          </a:p>
        </p:txBody>
      </p:sp>
    </p:spTree>
    <p:extLst>
      <p:ext uri="{BB962C8B-B14F-4D97-AF65-F5344CB8AC3E}">
        <p14:creationId xmlns:p14="http://schemas.microsoft.com/office/powerpoint/2010/main" val="3704432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C7BF23-F688-42B6-8060-4DE4F9E82B13}" type="datetime1">
              <a:rPr lang="en-US" smtClean="0"/>
              <a:t>12/4/2020</a:t>
            </a:fld>
            <a:endParaRPr lang="en-US"/>
          </a:p>
        </p:txBody>
      </p:sp>
      <p:sp>
        <p:nvSpPr>
          <p:cNvPr id="6" name="Footer Placeholder 5"/>
          <p:cNvSpPr>
            <a:spLocks noGrp="1"/>
          </p:cNvSpPr>
          <p:nvPr>
            <p:ph type="ftr" sz="quarter" idx="11"/>
          </p:nvPr>
        </p:nvSpPr>
        <p:spPr/>
        <p:txBody>
          <a:bodyPr/>
          <a:lstStyle/>
          <a:p>
            <a:r>
              <a:rPr lang="en-US"/>
              <a:t>Property of Rashad Shelton CFI</a:t>
            </a:r>
          </a:p>
        </p:txBody>
      </p:sp>
      <p:sp>
        <p:nvSpPr>
          <p:cNvPr id="7" name="Slide Number Placeholder 6"/>
          <p:cNvSpPr>
            <a:spLocks noGrp="1"/>
          </p:cNvSpPr>
          <p:nvPr>
            <p:ph type="sldNum" sz="quarter" idx="12"/>
          </p:nvPr>
        </p:nvSpPr>
        <p:spPr/>
        <p:txBody>
          <a:bodyPr/>
          <a:lstStyle/>
          <a:p>
            <a:fld id="{B0CA3216-06CA-48E1-99E4-DD588046B544}" type="slidenum">
              <a:rPr lang="en-US" smtClean="0"/>
              <a:t>‹#›</a:t>
            </a:fld>
            <a:endParaRPr lang="en-US"/>
          </a:p>
        </p:txBody>
      </p:sp>
    </p:spTree>
    <p:extLst>
      <p:ext uri="{BB962C8B-B14F-4D97-AF65-F5344CB8AC3E}">
        <p14:creationId xmlns:p14="http://schemas.microsoft.com/office/powerpoint/2010/main" val="1258347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B3CFC2-53C6-4E3D-A132-ED7AD0D2ED94}" type="datetime1">
              <a:rPr lang="en-US" smtClean="0"/>
              <a:t>12/4/2020</a:t>
            </a:fld>
            <a:endParaRPr lang="en-US"/>
          </a:p>
        </p:txBody>
      </p:sp>
      <p:sp>
        <p:nvSpPr>
          <p:cNvPr id="5" name="Footer Placeholder 4"/>
          <p:cNvSpPr>
            <a:spLocks noGrp="1"/>
          </p:cNvSpPr>
          <p:nvPr>
            <p:ph type="ftr" sz="quarter" idx="11"/>
          </p:nvPr>
        </p:nvSpPr>
        <p:spPr/>
        <p:txBody>
          <a:bodyPr/>
          <a:lstStyle/>
          <a:p>
            <a:r>
              <a:rPr lang="en-US"/>
              <a:t>Property of Rashad Shelton CFI</a:t>
            </a:r>
          </a:p>
        </p:txBody>
      </p:sp>
      <p:sp>
        <p:nvSpPr>
          <p:cNvPr id="6" name="Slide Number Placeholder 5"/>
          <p:cNvSpPr>
            <a:spLocks noGrp="1"/>
          </p:cNvSpPr>
          <p:nvPr>
            <p:ph type="sldNum" sz="quarter" idx="12"/>
          </p:nvPr>
        </p:nvSpPr>
        <p:spPr/>
        <p:txBody>
          <a:bodyPr/>
          <a:lstStyle/>
          <a:p>
            <a:fld id="{B0CA3216-06CA-48E1-99E4-DD588046B544}" type="slidenum">
              <a:rPr lang="en-US" smtClean="0"/>
              <a:t>‹#›</a:t>
            </a:fld>
            <a:endParaRPr lang="en-US"/>
          </a:p>
        </p:txBody>
      </p:sp>
    </p:spTree>
    <p:extLst>
      <p:ext uri="{BB962C8B-B14F-4D97-AF65-F5344CB8AC3E}">
        <p14:creationId xmlns:p14="http://schemas.microsoft.com/office/powerpoint/2010/main" val="20794436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2F54ED-989B-4FF1-A59D-C3AAF7E6939C}" type="datetime1">
              <a:rPr lang="en-US" smtClean="0"/>
              <a:t>12/4/2020</a:t>
            </a:fld>
            <a:endParaRPr lang="en-US"/>
          </a:p>
        </p:txBody>
      </p:sp>
      <p:sp>
        <p:nvSpPr>
          <p:cNvPr id="5" name="Footer Placeholder 4"/>
          <p:cNvSpPr>
            <a:spLocks noGrp="1"/>
          </p:cNvSpPr>
          <p:nvPr>
            <p:ph type="ftr" sz="quarter" idx="11"/>
          </p:nvPr>
        </p:nvSpPr>
        <p:spPr/>
        <p:txBody>
          <a:bodyPr/>
          <a:lstStyle/>
          <a:p>
            <a:r>
              <a:rPr lang="en-US"/>
              <a:t>Property of Rashad Shelton CFI</a:t>
            </a:r>
          </a:p>
        </p:txBody>
      </p:sp>
      <p:sp>
        <p:nvSpPr>
          <p:cNvPr id="6" name="Slide Number Placeholder 5"/>
          <p:cNvSpPr>
            <a:spLocks noGrp="1"/>
          </p:cNvSpPr>
          <p:nvPr>
            <p:ph type="sldNum" sz="quarter" idx="12"/>
          </p:nvPr>
        </p:nvSpPr>
        <p:spPr/>
        <p:txBody>
          <a:bodyPr/>
          <a:lstStyle/>
          <a:p>
            <a:fld id="{B0CA3216-06CA-48E1-99E4-DD588046B544}" type="slidenum">
              <a:rPr lang="en-US" smtClean="0"/>
              <a:t>‹#›</a:t>
            </a:fld>
            <a:endParaRPr lang="en-US"/>
          </a:p>
        </p:txBody>
      </p:sp>
    </p:spTree>
    <p:extLst>
      <p:ext uri="{BB962C8B-B14F-4D97-AF65-F5344CB8AC3E}">
        <p14:creationId xmlns:p14="http://schemas.microsoft.com/office/powerpoint/2010/main" val="16458916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EB0CE6-E818-44B8-87AD-352E5C5CEFF0}" type="datetime1">
              <a:rPr lang="en-US" smtClean="0"/>
              <a:t>12/4/2020</a:t>
            </a:fld>
            <a:endParaRPr lang="en-US"/>
          </a:p>
        </p:txBody>
      </p:sp>
      <p:sp>
        <p:nvSpPr>
          <p:cNvPr id="5" name="Footer Placeholder 4"/>
          <p:cNvSpPr>
            <a:spLocks noGrp="1"/>
          </p:cNvSpPr>
          <p:nvPr>
            <p:ph type="ftr" sz="quarter" idx="11"/>
          </p:nvPr>
        </p:nvSpPr>
        <p:spPr/>
        <p:txBody>
          <a:bodyPr/>
          <a:lstStyle/>
          <a:p>
            <a:r>
              <a:rPr lang="en-US"/>
              <a:t>Property of Rashad Shelton CFI</a:t>
            </a:r>
          </a:p>
        </p:txBody>
      </p:sp>
      <p:sp>
        <p:nvSpPr>
          <p:cNvPr id="6" name="Slide Number Placeholder 5"/>
          <p:cNvSpPr>
            <a:spLocks noGrp="1"/>
          </p:cNvSpPr>
          <p:nvPr>
            <p:ph type="sldNum" sz="quarter" idx="12"/>
          </p:nvPr>
        </p:nvSpPr>
        <p:spPr/>
        <p:txBody>
          <a:bodyPr/>
          <a:lstStyle/>
          <a:p>
            <a:fld id="{B0CA3216-06CA-48E1-99E4-DD588046B544}" type="slidenum">
              <a:rPr lang="en-US" smtClean="0"/>
              <a:t>‹#›</a:t>
            </a:fld>
            <a:endParaRPr lang="en-US"/>
          </a:p>
        </p:txBody>
      </p:sp>
    </p:spTree>
    <p:extLst>
      <p:ext uri="{BB962C8B-B14F-4D97-AF65-F5344CB8AC3E}">
        <p14:creationId xmlns:p14="http://schemas.microsoft.com/office/powerpoint/2010/main" val="2154481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7F2256-8799-49EB-8401-E00947C0750B}" type="datetime1">
              <a:rPr lang="en-US" smtClean="0"/>
              <a:t>12/4/2020</a:t>
            </a:fld>
            <a:endParaRPr lang="en-US"/>
          </a:p>
        </p:txBody>
      </p:sp>
      <p:sp>
        <p:nvSpPr>
          <p:cNvPr id="5" name="Footer Placeholder 4"/>
          <p:cNvSpPr>
            <a:spLocks noGrp="1"/>
          </p:cNvSpPr>
          <p:nvPr>
            <p:ph type="ftr" sz="quarter" idx="11"/>
          </p:nvPr>
        </p:nvSpPr>
        <p:spPr/>
        <p:txBody>
          <a:bodyPr/>
          <a:lstStyle/>
          <a:p>
            <a:r>
              <a:rPr lang="en-US"/>
              <a:t>Property of Rashad Shelton CFI</a:t>
            </a:r>
          </a:p>
        </p:txBody>
      </p:sp>
      <p:sp>
        <p:nvSpPr>
          <p:cNvPr id="6" name="Slide Number Placeholder 5"/>
          <p:cNvSpPr>
            <a:spLocks noGrp="1"/>
          </p:cNvSpPr>
          <p:nvPr>
            <p:ph type="sldNum" sz="quarter" idx="12"/>
          </p:nvPr>
        </p:nvSpPr>
        <p:spPr/>
        <p:txBody>
          <a:bodyPr/>
          <a:lstStyle/>
          <a:p>
            <a:fld id="{B0CA3216-06CA-48E1-99E4-DD588046B544}" type="slidenum">
              <a:rPr lang="en-US" smtClean="0"/>
              <a:t>‹#›</a:t>
            </a:fld>
            <a:endParaRPr lang="en-US"/>
          </a:p>
        </p:txBody>
      </p:sp>
    </p:spTree>
    <p:extLst>
      <p:ext uri="{BB962C8B-B14F-4D97-AF65-F5344CB8AC3E}">
        <p14:creationId xmlns:p14="http://schemas.microsoft.com/office/powerpoint/2010/main" val="242637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648F2B5-4651-4834-9B25-A9A2FD9EF0F4}" type="datetime1">
              <a:rPr lang="en-US" smtClean="0"/>
              <a:t>12/4/2020</a:t>
            </a:fld>
            <a:endParaRPr lang="en-US"/>
          </a:p>
        </p:txBody>
      </p:sp>
      <p:sp>
        <p:nvSpPr>
          <p:cNvPr id="5" name="Footer Placeholder 4"/>
          <p:cNvSpPr>
            <a:spLocks noGrp="1"/>
          </p:cNvSpPr>
          <p:nvPr>
            <p:ph type="ftr" sz="quarter" idx="11"/>
          </p:nvPr>
        </p:nvSpPr>
        <p:spPr/>
        <p:txBody>
          <a:bodyPr/>
          <a:lstStyle/>
          <a:p>
            <a:r>
              <a:rPr lang="en-US"/>
              <a:t>Property of Rashad Shelton CFI</a:t>
            </a:r>
          </a:p>
        </p:txBody>
      </p:sp>
      <p:sp>
        <p:nvSpPr>
          <p:cNvPr id="6" name="Slide Number Placeholder 5"/>
          <p:cNvSpPr>
            <a:spLocks noGrp="1"/>
          </p:cNvSpPr>
          <p:nvPr>
            <p:ph type="sldNum" sz="quarter" idx="12"/>
          </p:nvPr>
        </p:nvSpPr>
        <p:spPr/>
        <p:txBody>
          <a:bodyPr/>
          <a:lstStyle/>
          <a:p>
            <a:fld id="{B0CA3216-06CA-48E1-99E4-DD588046B544}" type="slidenum">
              <a:rPr lang="en-US" smtClean="0"/>
              <a:t>‹#›</a:t>
            </a:fld>
            <a:endParaRPr lang="en-US"/>
          </a:p>
        </p:txBody>
      </p:sp>
    </p:spTree>
    <p:extLst>
      <p:ext uri="{BB962C8B-B14F-4D97-AF65-F5344CB8AC3E}">
        <p14:creationId xmlns:p14="http://schemas.microsoft.com/office/powerpoint/2010/main" val="1508290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E01004-76E4-4990-907B-A8DEDD16D72A}" type="datetime1">
              <a:rPr lang="en-US" smtClean="0"/>
              <a:t>12/4/2020</a:t>
            </a:fld>
            <a:endParaRPr lang="en-US"/>
          </a:p>
        </p:txBody>
      </p:sp>
      <p:sp>
        <p:nvSpPr>
          <p:cNvPr id="5" name="Footer Placeholder 4"/>
          <p:cNvSpPr>
            <a:spLocks noGrp="1"/>
          </p:cNvSpPr>
          <p:nvPr>
            <p:ph type="ftr" sz="quarter" idx="11"/>
          </p:nvPr>
        </p:nvSpPr>
        <p:spPr/>
        <p:txBody>
          <a:bodyPr/>
          <a:lstStyle/>
          <a:p>
            <a:r>
              <a:rPr lang="en-US"/>
              <a:t>Property of Rashad Shelton CFI</a:t>
            </a:r>
          </a:p>
        </p:txBody>
      </p:sp>
      <p:sp>
        <p:nvSpPr>
          <p:cNvPr id="6" name="Slide Number Placeholder 5"/>
          <p:cNvSpPr>
            <a:spLocks noGrp="1"/>
          </p:cNvSpPr>
          <p:nvPr>
            <p:ph type="sldNum" sz="quarter" idx="12"/>
          </p:nvPr>
        </p:nvSpPr>
        <p:spPr/>
        <p:txBody>
          <a:bodyPr/>
          <a:lstStyle/>
          <a:p>
            <a:fld id="{B0CA3216-06CA-48E1-99E4-DD588046B544}" type="slidenum">
              <a:rPr lang="en-US" smtClean="0"/>
              <a:t>‹#›</a:t>
            </a:fld>
            <a:endParaRPr lang="en-US"/>
          </a:p>
        </p:txBody>
      </p:sp>
    </p:spTree>
    <p:extLst>
      <p:ext uri="{BB962C8B-B14F-4D97-AF65-F5344CB8AC3E}">
        <p14:creationId xmlns:p14="http://schemas.microsoft.com/office/powerpoint/2010/main" val="2139863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D982C-AB66-4AFA-9584-55DCB266FB99}" type="datetime1">
              <a:rPr lang="en-US" smtClean="0"/>
              <a:t>12/4/2020</a:t>
            </a:fld>
            <a:endParaRPr lang="en-US"/>
          </a:p>
        </p:txBody>
      </p:sp>
      <p:sp>
        <p:nvSpPr>
          <p:cNvPr id="5" name="Footer Placeholder 4"/>
          <p:cNvSpPr>
            <a:spLocks noGrp="1"/>
          </p:cNvSpPr>
          <p:nvPr>
            <p:ph type="ftr" sz="quarter" idx="11"/>
          </p:nvPr>
        </p:nvSpPr>
        <p:spPr/>
        <p:txBody>
          <a:bodyPr/>
          <a:lstStyle/>
          <a:p>
            <a:r>
              <a:rPr lang="en-US"/>
              <a:t>Property of Rashad Shelton CFI</a:t>
            </a:r>
          </a:p>
        </p:txBody>
      </p:sp>
      <p:sp>
        <p:nvSpPr>
          <p:cNvPr id="6" name="Slide Number Placeholder 5"/>
          <p:cNvSpPr>
            <a:spLocks noGrp="1"/>
          </p:cNvSpPr>
          <p:nvPr>
            <p:ph type="sldNum" sz="quarter" idx="12"/>
          </p:nvPr>
        </p:nvSpPr>
        <p:spPr/>
        <p:txBody>
          <a:bodyPr/>
          <a:lstStyle/>
          <a:p>
            <a:fld id="{B0CA3216-06CA-48E1-99E4-DD588046B544}" type="slidenum">
              <a:rPr lang="en-US" smtClean="0"/>
              <a:t>‹#›</a:t>
            </a:fld>
            <a:endParaRPr lang="en-US"/>
          </a:p>
        </p:txBody>
      </p:sp>
    </p:spTree>
    <p:extLst>
      <p:ext uri="{BB962C8B-B14F-4D97-AF65-F5344CB8AC3E}">
        <p14:creationId xmlns:p14="http://schemas.microsoft.com/office/powerpoint/2010/main" val="1357404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DF5130-1A81-4E62-B1FE-1BBAFEA11B0A}" type="datetime1">
              <a:rPr lang="en-US" smtClean="0"/>
              <a:t>12/4/2020</a:t>
            </a:fld>
            <a:endParaRPr lang="en-US"/>
          </a:p>
        </p:txBody>
      </p:sp>
      <p:sp>
        <p:nvSpPr>
          <p:cNvPr id="5" name="Footer Placeholder 4"/>
          <p:cNvSpPr>
            <a:spLocks noGrp="1"/>
          </p:cNvSpPr>
          <p:nvPr>
            <p:ph type="ftr" sz="quarter" idx="11"/>
          </p:nvPr>
        </p:nvSpPr>
        <p:spPr/>
        <p:txBody>
          <a:bodyPr/>
          <a:lstStyle/>
          <a:p>
            <a:r>
              <a:rPr lang="en-US"/>
              <a:t>Property of Rashad Shelton CFI</a:t>
            </a:r>
          </a:p>
        </p:txBody>
      </p:sp>
      <p:sp>
        <p:nvSpPr>
          <p:cNvPr id="6" name="Slide Number Placeholder 5"/>
          <p:cNvSpPr>
            <a:spLocks noGrp="1"/>
          </p:cNvSpPr>
          <p:nvPr>
            <p:ph type="sldNum" sz="quarter" idx="12"/>
          </p:nvPr>
        </p:nvSpPr>
        <p:spPr>
          <a:xfrm>
            <a:off x="10951856" y="5867131"/>
            <a:ext cx="551167" cy="365125"/>
          </a:xfrm>
        </p:spPr>
        <p:txBody>
          <a:bodyPr/>
          <a:lstStyle/>
          <a:p>
            <a:fld id="{B0CA3216-06CA-48E1-99E4-DD588046B544}" type="slidenum">
              <a:rPr lang="en-US" smtClean="0"/>
              <a:t>‹#›</a:t>
            </a:fld>
            <a:endParaRPr lang="en-US"/>
          </a:p>
        </p:txBody>
      </p:sp>
    </p:spTree>
    <p:extLst>
      <p:ext uri="{BB962C8B-B14F-4D97-AF65-F5344CB8AC3E}">
        <p14:creationId xmlns:p14="http://schemas.microsoft.com/office/powerpoint/2010/main" val="43733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03CEF4-95DE-4AA7-89EE-48D2D0DADEDC}" type="datetime1">
              <a:rPr lang="en-US" smtClean="0"/>
              <a:t>12/4/2020</a:t>
            </a:fld>
            <a:endParaRPr lang="en-US"/>
          </a:p>
        </p:txBody>
      </p:sp>
      <p:sp>
        <p:nvSpPr>
          <p:cNvPr id="5" name="Footer Placeholder 4"/>
          <p:cNvSpPr>
            <a:spLocks noGrp="1"/>
          </p:cNvSpPr>
          <p:nvPr>
            <p:ph type="ftr" sz="quarter" idx="11"/>
          </p:nvPr>
        </p:nvSpPr>
        <p:spPr/>
        <p:txBody>
          <a:bodyPr/>
          <a:lstStyle/>
          <a:p>
            <a:r>
              <a:rPr lang="en-US"/>
              <a:t>Property of Rashad Shelton CFI</a:t>
            </a:r>
          </a:p>
        </p:txBody>
      </p:sp>
      <p:sp>
        <p:nvSpPr>
          <p:cNvPr id="6" name="Slide Number Placeholder 5"/>
          <p:cNvSpPr>
            <a:spLocks noGrp="1"/>
          </p:cNvSpPr>
          <p:nvPr>
            <p:ph type="sldNum" sz="quarter" idx="12"/>
          </p:nvPr>
        </p:nvSpPr>
        <p:spPr/>
        <p:txBody>
          <a:bodyPr/>
          <a:lstStyle/>
          <a:p>
            <a:fld id="{B0CA3216-06CA-48E1-99E4-DD588046B544}" type="slidenum">
              <a:rPr lang="en-US" smtClean="0"/>
              <a:t>‹#›</a:t>
            </a:fld>
            <a:endParaRPr lang="en-US"/>
          </a:p>
        </p:txBody>
      </p:sp>
    </p:spTree>
    <p:extLst>
      <p:ext uri="{BB962C8B-B14F-4D97-AF65-F5344CB8AC3E}">
        <p14:creationId xmlns:p14="http://schemas.microsoft.com/office/powerpoint/2010/main" val="154727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ED501DF-1367-4168-B4E5-2F0F743C3E5C}" type="datetime1">
              <a:rPr lang="en-US" smtClean="0"/>
              <a:t>12/4/2020</a:t>
            </a:fld>
            <a:endParaRPr lang="en-US"/>
          </a:p>
        </p:txBody>
      </p:sp>
      <p:sp>
        <p:nvSpPr>
          <p:cNvPr id="6" name="Footer Placeholder 5"/>
          <p:cNvSpPr>
            <a:spLocks noGrp="1"/>
          </p:cNvSpPr>
          <p:nvPr>
            <p:ph type="ftr" sz="quarter" idx="11"/>
          </p:nvPr>
        </p:nvSpPr>
        <p:spPr/>
        <p:txBody>
          <a:bodyPr/>
          <a:lstStyle/>
          <a:p>
            <a:r>
              <a:rPr lang="en-US"/>
              <a:t>Property of Rashad Shelton CFI</a:t>
            </a:r>
          </a:p>
        </p:txBody>
      </p:sp>
      <p:sp>
        <p:nvSpPr>
          <p:cNvPr id="7" name="Slide Number Placeholder 6"/>
          <p:cNvSpPr>
            <a:spLocks noGrp="1"/>
          </p:cNvSpPr>
          <p:nvPr>
            <p:ph type="sldNum" sz="quarter" idx="12"/>
          </p:nvPr>
        </p:nvSpPr>
        <p:spPr/>
        <p:txBody>
          <a:bodyPr/>
          <a:lstStyle/>
          <a:p>
            <a:fld id="{B0CA3216-06CA-48E1-99E4-DD588046B544}" type="slidenum">
              <a:rPr lang="en-US" smtClean="0"/>
              <a:t>‹#›</a:t>
            </a:fld>
            <a:endParaRPr lang="en-US"/>
          </a:p>
        </p:txBody>
      </p:sp>
    </p:spTree>
    <p:extLst>
      <p:ext uri="{BB962C8B-B14F-4D97-AF65-F5344CB8AC3E}">
        <p14:creationId xmlns:p14="http://schemas.microsoft.com/office/powerpoint/2010/main" val="156291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5749B7C-ACE2-441C-B595-6EB1838F8F5C}" type="datetime1">
              <a:rPr lang="en-US" smtClean="0"/>
              <a:t>12/4/2020</a:t>
            </a:fld>
            <a:endParaRPr lang="en-US"/>
          </a:p>
        </p:txBody>
      </p:sp>
      <p:sp>
        <p:nvSpPr>
          <p:cNvPr id="8" name="Footer Placeholder 7"/>
          <p:cNvSpPr>
            <a:spLocks noGrp="1"/>
          </p:cNvSpPr>
          <p:nvPr>
            <p:ph type="ftr" sz="quarter" idx="11"/>
          </p:nvPr>
        </p:nvSpPr>
        <p:spPr/>
        <p:txBody>
          <a:bodyPr/>
          <a:lstStyle/>
          <a:p>
            <a:r>
              <a:rPr lang="en-US"/>
              <a:t>Property of Rashad Shelton CFI</a:t>
            </a:r>
          </a:p>
        </p:txBody>
      </p:sp>
      <p:sp>
        <p:nvSpPr>
          <p:cNvPr id="9" name="Slide Number Placeholder 8"/>
          <p:cNvSpPr>
            <a:spLocks noGrp="1"/>
          </p:cNvSpPr>
          <p:nvPr>
            <p:ph type="sldNum" sz="quarter" idx="12"/>
          </p:nvPr>
        </p:nvSpPr>
        <p:spPr/>
        <p:txBody>
          <a:bodyPr/>
          <a:lstStyle/>
          <a:p>
            <a:fld id="{B0CA3216-06CA-48E1-99E4-DD588046B544}" type="slidenum">
              <a:rPr lang="en-US" smtClean="0"/>
              <a:t>‹#›</a:t>
            </a:fld>
            <a:endParaRPr lang="en-US"/>
          </a:p>
        </p:txBody>
      </p:sp>
    </p:spTree>
    <p:extLst>
      <p:ext uri="{BB962C8B-B14F-4D97-AF65-F5344CB8AC3E}">
        <p14:creationId xmlns:p14="http://schemas.microsoft.com/office/powerpoint/2010/main" val="3191781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61A97B-8F40-40D8-8026-C92D74CF3D56}" type="datetime1">
              <a:rPr lang="en-US" smtClean="0"/>
              <a:t>12/4/2020</a:t>
            </a:fld>
            <a:endParaRPr lang="en-US"/>
          </a:p>
        </p:txBody>
      </p:sp>
      <p:sp>
        <p:nvSpPr>
          <p:cNvPr id="4" name="Footer Placeholder 3"/>
          <p:cNvSpPr>
            <a:spLocks noGrp="1"/>
          </p:cNvSpPr>
          <p:nvPr>
            <p:ph type="ftr" sz="quarter" idx="11"/>
          </p:nvPr>
        </p:nvSpPr>
        <p:spPr/>
        <p:txBody>
          <a:bodyPr/>
          <a:lstStyle/>
          <a:p>
            <a:r>
              <a:rPr lang="en-US"/>
              <a:t>Property of Rashad Shelton CFI</a:t>
            </a:r>
          </a:p>
        </p:txBody>
      </p:sp>
      <p:sp>
        <p:nvSpPr>
          <p:cNvPr id="5" name="Slide Number Placeholder 4"/>
          <p:cNvSpPr>
            <a:spLocks noGrp="1"/>
          </p:cNvSpPr>
          <p:nvPr>
            <p:ph type="sldNum" sz="quarter" idx="12"/>
          </p:nvPr>
        </p:nvSpPr>
        <p:spPr/>
        <p:txBody>
          <a:bodyPr/>
          <a:lstStyle/>
          <a:p>
            <a:fld id="{B0CA3216-06CA-48E1-99E4-DD588046B544}" type="slidenum">
              <a:rPr lang="en-US" smtClean="0"/>
              <a:t>‹#›</a:t>
            </a:fld>
            <a:endParaRPr lang="en-US"/>
          </a:p>
        </p:txBody>
      </p:sp>
    </p:spTree>
    <p:extLst>
      <p:ext uri="{BB962C8B-B14F-4D97-AF65-F5344CB8AC3E}">
        <p14:creationId xmlns:p14="http://schemas.microsoft.com/office/powerpoint/2010/main" val="753038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A5CD63-65E2-4BC3-B608-3A6AE0496B68}" type="datetime1">
              <a:rPr lang="en-US" smtClean="0"/>
              <a:t>12/4/2020</a:t>
            </a:fld>
            <a:endParaRPr lang="en-US"/>
          </a:p>
        </p:txBody>
      </p:sp>
      <p:sp>
        <p:nvSpPr>
          <p:cNvPr id="3" name="Footer Placeholder 2"/>
          <p:cNvSpPr>
            <a:spLocks noGrp="1"/>
          </p:cNvSpPr>
          <p:nvPr>
            <p:ph type="ftr" sz="quarter" idx="11"/>
          </p:nvPr>
        </p:nvSpPr>
        <p:spPr/>
        <p:txBody>
          <a:bodyPr/>
          <a:lstStyle/>
          <a:p>
            <a:r>
              <a:rPr lang="en-US"/>
              <a:t>Property of Rashad Shelton CFI</a:t>
            </a:r>
          </a:p>
        </p:txBody>
      </p:sp>
      <p:sp>
        <p:nvSpPr>
          <p:cNvPr id="4" name="Slide Number Placeholder 3"/>
          <p:cNvSpPr>
            <a:spLocks noGrp="1"/>
          </p:cNvSpPr>
          <p:nvPr>
            <p:ph type="sldNum" sz="quarter" idx="12"/>
          </p:nvPr>
        </p:nvSpPr>
        <p:spPr/>
        <p:txBody>
          <a:bodyPr/>
          <a:lstStyle/>
          <a:p>
            <a:fld id="{B0CA3216-06CA-48E1-99E4-DD588046B544}" type="slidenum">
              <a:rPr lang="en-US" smtClean="0"/>
              <a:t>‹#›</a:t>
            </a:fld>
            <a:endParaRPr lang="en-US"/>
          </a:p>
        </p:txBody>
      </p:sp>
    </p:spTree>
    <p:extLst>
      <p:ext uri="{BB962C8B-B14F-4D97-AF65-F5344CB8AC3E}">
        <p14:creationId xmlns:p14="http://schemas.microsoft.com/office/powerpoint/2010/main" val="1126589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A3AF2B-AD11-4B40-B98D-E7A3F8F31E2D}" type="datetime1">
              <a:rPr lang="en-US" smtClean="0"/>
              <a:t>12/4/2020</a:t>
            </a:fld>
            <a:endParaRPr lang="en-US"/>
          </a:p>
        </p:txBody>
      </p:sp>
      <p:sp>
        <p:nvSpPr>
          <p:cNvPr id="6" name="Footer Placeholder 5"/>
          <p:cNvSpPr>
            <a:spLocks noGrp="1"/>
          </p:cNvSpPr>
          <p:nvPr>
            <p:ph type="ftr" sz="quarter" idx="11"/>
          </p:nvPr>
        </p:nvSpPr>
        <p:spPr/>
        <p:txBody>
          <a:bodyPr/>
          <a:lstStyle/>
          <a:p>
            <a:r>
              <a:rPr lang="en-US"/>
              <a:t>Property of Rashad Shelton CFI</a:t>
            </a:r>
          </a:p>
        </p:txBody>
      </p:sp>
      <p:sp>
        <p:nvSpPr>
          <p:cNvPr id="7" name="Slide Number Placeholder 6"/>
          <p:cNvSpPr>
            <a:spLocks noGrp="1"/>
          </p:cNvSpPr>
          <p:nvPr>
            <p:ph type="sldNum" sz="quarter" idx="12"/>
          </p:nvPr>
        </p:nvSpPr>
        <p:spPr/>
        <p:txBody>
          <a:bodyPr/>
          <a:lstStyle/>
          <a:p>
            <a:fld id="{B0CA3216-06CA-48E1-99E4-DD588046B544}" type="slidenum">
              <a:rPr lang="en-US" smtClean="0"/>
              <a:t>‹#›</a:t>
            </a:fld>
            <a:endParaRPr lang="en-US"/>
          </a:p>
        </p:txBody>
      </p:sp>
    </p:spTree>
    <p:extLst>
      <p:ext uri="{BB962C8B-B14F-4D97-AF65-F5344CB8AC3E}">
        <p14:creationId xmlns:p14="http://schemas.microsoft.com/office/powerpoint/2010/main" val="3432821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AA3972-BE55-4445-80A4-57209F2615B6}" type="datetime1">
              <a:rPr lang="en-US" smtClean="0"/>
              <a:t>12/4/2020</a:t>
            </a:fld>
            <a:endParaRPr lang="en-US"/>
          </a:p>
        </p:txBody>
      </p:sp>
      <p:sp>
        <p:nvSpPr>
          <p:cNvPr id="6" name="Footer Placeholder 5"/>
          <p:cNvSpPr>
            <a:spLocks noGrp="1"/>
          </p:cNvSpPr>
          <p:nvPr>
            <p:ph type="ftr" sz="quarter" idx="11"/>
          </p:nvPr>
        </p:nvSpPr>
        <p:spPr/>
        <p:txBody>
          <a:bodyPr/>
          <a:lstStyle/>
          <a:p>
            <a:r>
              <a:rPr lang="en-US"/>
              <a:t>Property of Rashad Shelton CFI</a:t>
            </a:r>
          </a:p>
        </p:txBody>
      </p:sp>
      <p:sp>
        <p:nvSpPr>
          <p:cNvPr id="7" name="Slide Number Placeholder 6"/>
          <p:cNvSpPr>
            <a:spLocks noGrp="1"/>
          </p:cNvSpPr>
          <p:nvPr>
            <p:ph type="sldNum" sz="quarter" idx="12"/>
          </p:nvPr>
        </p:nvSpPr>
        <p:spPr/>
        <p:txBody>
          <a:bodyPr/>
          <a:lstStyle/>
          <a:p>
            <a:fld id="{B0CA3216-06CA-48E1-99E4-DD588046B544}" type="slidenum">
              <a:rPr lang="en-US" smtClean="0"/>
              <a:t>‹#›</a:t>
            </a:fld>
            <a:endParaRPr lang="en-US"/>
          </a:p>
        </p:txBody>
      </p:sp>
    </p:spTree>
    <p:extLst>
      <p:ext uri="{BB962C8B-B14F-4D97-AF65-F5344CB8AC3E}">
        <p14:creationId xmlns:p14="http://schemas.microsoft.com/office/powerpoint/2010/main" val="33475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448B62B-5BA3-474A-B66B-3AEDCDF37095}" type="datetime1">
              <a:rPr lang="en-US" smtClean="0"/>
              <a:t>12/4/2020</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Property of Rashad Shelton CFI</a:t>
            </a: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CA3216-06CA-48E1-99E4-DD588046B544}" type="slidenum">
              <a:rPr lang="en-US" smtClean="0"/>
              <a:t>‹#›</a:t>
            </a:fld>
            <a:endParaRPr lang="en-US"/>
          </a:p>
        </p:txBody>
      </p:sp>
    </p:spTree>
    <p:extLst>
      <p:ext uri="{BB962C8B-B14F-4D97-AF65-F5344CB8AC3E}">
        <p14:creationId xmlns:p14="http://schemas.microsoft.com/office/powerpoint/2010/main" val="22828373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4EE9C-A534-44AC-A1B9-C1903A8B8F62}"/>
              </a:ext>
            </a:extLst>
          </p:cNvPr>
          <p:cNvSpPr>
            <a:spLocks noGrp="1"/>
          </p:cNvSpPr>
          <p:nvPr>
            <p:ph type="ctrTitle"/>
          </p:nvPr>
        </p:nvSpPr>
        <p:spPr/>
        <p:txBody>
          <a:bodyPr/>
          <a:lstStyle/>
          <a:p>
            <a:r>
              <a:rPr lang="en-US" dirty="0"/>
              <a:t>Cessna C172 Systems Intro</a:t>
            </a:r>
          </a:p>
        </p:txBody>
      </p:sp>
      <p:sp>
        <p:nvSpPr>
          <p:cNvPr id="3" name="Subtitle 2">
            <a:extLst>
              <a:ext uri="{FF2B5EF4-FFF2-40B4-BE49-F238E27FC236}">
                <a16:creationId xmlns:a16="http://schemas.microsoft.com/office/drawing/2014/main" id="{FB960526-430F-4161-B7C6-FA1E92089D79}"/>
              </a:ext>
            </a:extLst>
          </p:cNvPr>
          <p:cNvSpPr>
            <a:spLocks noGrp="1"/>
          </p:cNvSpPr>
          <p:nvPr>
            <p:ph type="subTitle" idx="1"/>
          </p:nvPr>
        </p:nvSpPr>
        <p:spPr/>
        <p:txBody>
          <a:bodyPr/>
          <a:lstStyle/>
          <a:p>
            <a:r>
              <a:rPr lang="en-US" dirty="0"/>
              <a:t>Faithful Guardian Aviation</a:t>
            </a:r>
          </a:p>
        </p:txBody>
      </p:sp>
      <p:sp>
        <p:nvSpPr>
          <p:cNvPr id="6" name="Footer Placeholder 5">
            <a:extLst>
              <a:ext uri="{FF2B5EF4-FFF2-40B4-BE49-F238E27FC236}">
                <a16:creationId xmlns:a16="http://schemas.microsoft.com/office/drawing/2014/main" id="{E18E48B4-53FF-4F59-8C3B-A4DC5EF9B5BD}"/>
              </a:ext>
            </a:extLst>
          </p:cNvPr>
          <p:cNvSpPr>
            <a:spLocks noGrp="1"/>
          </p:cNvSpPr>
          <p:nvPr>
            <p:ph type="ftr" sz="quarter" idx="11"/>
          </p:nvPr>
        </p:nvSpPr>
        <p:spPr/>
        <p:txBody>
          <a:bodyPr/>
          <a:lstStyle/>
          <a:p>
            <a:r>
              <a:rPr lang="en-US"/>
              <a:t>Property of Rashad Shelton CFI</a:t>
            </a:r>
          </a:p>
        </p:txBody>
      </p:sp>
    </p:spTree>
    <p:extLst>
      <p:ext uri="{BB962C8B-B14F-4D97-AF65-F5344CB8AC3E}">
        <p14:creationId xmlns:p14="http://schemas.microsoft.com/office/powerpoint/2010/main" val="953729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DE8A6-168C-4388-A848-4DD9101A9543}"/>
              </a:ext>
            </a:extLst>
          </p:cNvPr>
          <p:cNvSpPr>
            <a:spLocks noGrp="1"/>
          </p:cNvSpPr>
          <p:nvPr>
            <p:ph type="title"/>
          </p:nvPr>
        </p:nvSpPr>
        <p:spPr/>
        <p:txBody>
          <a:bodyPr/>
          <a:lstStyle/>
          <a:p>
            <a:r>
              <a:rPr lang="en-US" dirty="0"/>
              <a:t>Engine</a:t>
            </a:r>
          </a:p>
        </p:txBody>
      </p:sp>
      <p:sp>
        <p:nvSpPr>
          <p:cNvPr id="3" name="Content Placeholder 2">
            <a:extLst>
              <a:ext uri="{FF2B5EF4-FFF2-40B4-BE49-F238E27FC236}">
                <a16:creationId xmlns:a16="http://schemas.microsoft.com/office/drawing/2014/main" id="{03682C03-91AF-45A7-A248-18A280240B0A}"/>
              </a:ext>
            </a:extLst>
          </p:cNvPr>
          <p:cNvSpPr>
            <a:spLocks noGrp="1"/>
          </p:cNvSpPr>
          <p:nvPr>
            <p:ph idx="1"/>
          </p:nvPr>
        </p:nvSpPr>
        <p:spPr/>
        <p:txBody>
          <a:bodyPr/>
          <a:lstStyle/>
          <a:p>
            <a:r>
              <a:rPr lang="en-US" dirty="0"/>
              <a:t>Ignition is provided  to the 320 cubic inch engine via 2 magnetos (L &amp; R)</a:t>
            </a:r>
          </a:p>
          <a:p>
            <a:pPr lvl="1"/>
            <a:r>
              <a:rPr lang="en-US" dirty="0"/>
              <a:t>Magnetos are used to distribute timing to 8  spark plugs, 2 per cylinder located on the top and bottom of each cylinder</a:t>
            </a:r>
          </a:p>
          <a:p>
            <a:r>
              <a:rPr lang="en-US" dirty="0"/>
              <a:t>Engine contains a dry sump oil system lubricated by 6 quarts of oil; 4 quarts is the FGA minimum. Oil system is composed of oil strainers, bypass valves, and oil coolers.</a:t>
            </a:r>
          </a:p>
        </p:txBody>
      </p:sp>
      <p:sp>
        <p:nvSpPr>
          <p:cNvPr id="6" name="Footer Placeholder 5">
            <a:extLst>
              <a:ext uri="{FF2B5EF4-FFF2-40B4-BE49-F238E27FC236}">
                <a16:creationId xmlns:a16="http://schemas.microsoft.com/office/drawing/2014/main" id="{05D99BB4-FEF4-4806-988C-AFB76D31C068}"/>
              </a:ext>
            </a:extLst>
          </p:cNvPr>
          <p:cNvSpPr>
            <a:spLocks noGrp="1"/>
          </p:cNvSpPr>
          <p:nvPr>
            <p:ph type="ftr" sz="quarter" idx="11"/>
          </p:nvPr>
        </p:nvSpPr>
        <p:spPr/>
        <p:txBody>
          <a:bodyPr/>
          <a:lstStyle/>
          <a:p>
            <a:r>
              <a:rPr lang="en-US"/>
              <a:t>Property of Rashad Shelton CFI</a:t>
            </a:r>
          </a:p>
        </p:txBody>
      </p:sp>
    </p:spTree>
    <p:extLst>
      <p:ext uri="{BB962C8B-B14F-4D97-AF65-F5344CB8AC3E}">
        <p14:creationId xmlns:p14="http://schemas.microsoft.com/office/powerpoint/2010/main" val="1416818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F0809-947C-4864-9DC6-B4889C99D209}"/>
              </a:ext>
            </a:extLst>
          </p:cNvPr>
          <p:cNvSpPr>
            <a:spLocks noGrp="1"/>
          </p:cNvSpPr>
          <p:nvPr>
            <p:ph type="title"/>
          </p:nvPr>
        </p:nvSpPr>
        <p:spPr/>
        <p:txBody>
          <a:bodyPr/>
          <a:lstStyle/>
          <a:p>
            <a:r>
              <a:rPr lang="en-US" dirty="0"/>
              <a:t>Electrical System</a:t>
            </a:r>
          </a:p>
        </p:txBody>
      </p:sp>
      <p:sp>
        <p:nvSpPr>
          <p:cNvPr id="3" name="Content Placeholder 2">
            <a:extLst>
              <a:ext uri="{FF2B5EF4-FFF2-40B4-BE49-F238E27FC236}">
                <a16:creationId xmlns:a16="http://schemas.microsoft.com/office/drawing/2014/main" id="{76FE7ACA-1154-4028-9216-D490B9439971}"/>
              </a:ext>
            </a:extLst>
          </p:cNvPr>
          <p:cNvSpPr>
            <a:spLocks noGrp="1"/>
          </p:cNvSpPr>
          <p:nvPr>
            <p:ph idx="1"/>
          </p:nvPr>
        </p:nvSpPr>
        <p:spPr/>
        <p:txBody>
          <a:bodyPr>
            <a:normAutofit fontScale="92500"/>
          </a:bodyPr>
          <a:lstStyle/>
          <a:p>
            <a:r>
              <a:rPr lang="en-US" dirty="0"/>
              <a:t>The C172 electrical system alternator is composed of a 28 Volt direct current (DC) electrical system at 60 Amps </a:t>
            </a:r>
          </a:p>
          <a:p>
            <a:r>
              <a:rPr lang="en-US" dirty="0"/>
              <a:t>The battery is 24 Volts.</a:t>
            </a:r>
          </a:p>
          <a:p>
            <a:pPr lvl="1"/>
            <a:r>
              <a:rPr lang="en-US" dirty="0"/>
              <a:t>Alternator provides charge to battery. (Think high pressure flows to low pressure 28v – 24v)</a:t>
            </a:r>
          </a:p>
          <a:p>
            <a:pPr lvl="1"/>
            <a:r>
              <a:rPr lang="en-US" dirty="0"/>
              <a:t>If alternator fails. Aircraft is electrified through the battery for a short time frame.</a:t>
            </a:r>
          </a:p>
          <a:p>
            <a:r>
              <a:rPr lang="en-US" dirty="0"/>
              <a:t>Current is supplied to avionics and electrical equipment through electrical buses (electrified metal tabs [buses] with currents connected) and circuit breakers</a:t>
            </a:r>
          </a:p>
          <a:p>
            <a:pPr lvl="1"/>
            <a:endParaRPr lang="en-US" dirty="0"/>
          </a:p>
        </p:txBody>
      </p:sp>
      <p:sp>
        <p:nvSpPr>
          <p:cNvPr id="6" name="Footer Placeholder 5">
            <a:extLst>
              <a:ext uri="{FF2B5EF4-FFF2-40B4-BE49-F238E27FC236}">
                <a16:creationId xmlns:a16="http://schemas.microsoft.com/office/drawing/2014/main" id="{DAD3AB89-1279-4DA0-A97D-7F9A94695E8F}"/>
              </a:ext>
            </a:extLst>
          </p:cNvPr>
          <p:cNvSpPr>
            <a:spLocks noGrp="1"/>
          </p:cNvSpPr>
          <p:nvPr>
            <p:ph type="ftr" sz="quarter" idx="11"/>
          </p:nvPr>
        </p:nvSpPr>
        <p:spPr/>
        <p:txBody>
          <a:bodyPr/>
          <a:lstStyle/>
          <a:p>
            <a:r>
              <a:rPr lang="en-US"/>
              <a:t>Property of Rashad Shelton CFI</a:t>
            </a:r>
          </a:p>
        </p:txBody>
      </p:sp>
    </p:spTree>
    <p:extLst>
      <p:ext uri="{BB962C8B-B14F-4D97-AF65-F5344CB8AC3E}">
        <p14:creationId xmlns:p14="http://schemas.microsoft.com/office/powerpoint/2010/main" val="1177585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522A3-7244-4814-8639-5B49100BFBCE}"/>
              </a:ext>
            </a:extLst>
          </p:cNvPr>
          <p:cNvSpPr>
            <a:spLocks noGrp="1"/>
          </p:cNvSpPr>
          <p:nvPr>
            <p:ph type="title"/>
          </p:nvPr>
        </p:nvSpPr>
        <p:spPr>
          <a:xfrm>
            <a:off x="1484311" y="348123"/>
            <a:ext cx="3333495" cy="1504335"/>
          </a:xfrm>
        </p:spPr>
        <p:txBody>
          <a:bodyPr>
            <a:normAutofit/>
          </a:bodyPr>
          <a:lstStyle/>
          <a:p>
            <a:r>
              <a:rPr lang="en-US" sz="2400" dirty="0"/>
              <a:t>Vacuum System / Pitot Static System</a:t>
            </a:r>
          </a:p>
        </p:txBody>
      </p:sp>
      <p:sp>
        <p:nvSpPr>
          <p:cNvPr id="3" name="Content Placeholder 2">
            <a:extLst>
              <a:ext uri="{FF2B5EF4-FFF2-40B4-BE49-F238E27FC236}">
                <a16:creationId xmlns:a16="http://schemas.microsoft.com/office/drawing/2014/main" id="{CE2B3B0A-FD20-4D38-9E72-F5E25001D4E3}"/>
              </a:ext>
            </a:extLst>
          </p:cNvPr>
          <p:cNvSpPr>
            <a:spLocks noGrp="1"/>
          </p:cNvSpPr>
          <p:nvPr>
            <p:ph idx="1"/>
          </p:nvPr>
        </p:nvSpPr>
        <p:spPr>
          <a:xfrm>
            <a:off x="1276349" y="1647825"/>
            <a:ext cx="4657725" cy="4143375"/>
          </a:xfrm>
        </p:spPr>
        <p:txBody>
          <a:bodyPr anchor="t">
            <a:normAutofit fontScale="92500" lnSpcReduction="20000"/>
          </a:bodyPr>
          <a:lstStyle/>
          <a:p>
            <a:pPr>
              <a:lnSpc>
                <a:spcPct val="90000"/>
              </a:lnSpc>
            </a:pPr>
            <a:r>
              <a:rPr lang="en-US" sz="2000" dirty="0"/>
              <a:t>Vacuum is provided to the HEADING INDICATOR and ATTITUDE INDICATOR via an engine driven vacuum pump connected to the engine. The system provides suction to keep the gyroscopic instruments erect. The overall health of the system can be read by the suction gauge.</a:t>
            </a:r>
          </a:p>
          <a:p>
            <a:pPr>
              <a:lnSpc>
                <a:spcPct val="90000"/>
              </a:lnSpc>
            </a:pPr>
            <a:r>
              <a:rPr lang="en-US" sz="2000" dirty="0"/>
              <a:t>The Pitot static system consists of  pitot tube on the left wing that provides ram air pressure for the ASI. A static port which captures static air pressure around it on the left side of the engine cowling for the ALT, VSI, and ASI</a:t>
            </a:r>
          </a:p>
          <a:p>
            <a:pPr lvl="1">
              <a:lnSpc>
                <a:spcPct val="90000"/>
              </a:lnSpc>
            </a:pPr>
            <a:r>
              <a:rPr lang="en-US" dirty="0"/>
              <a:t>The pitot tube is directly connected to the ASI  whereas the static port is connected to all three</a:t>
            </a:r>
          </a:p>
          <a:p>
            <a:pPr>
              <a:lnSpc>
                <a:spcPct val="90000"/>
              </a:lnSpc>
            </a:pPr>
            <a:endParaRPr lang="en-US" sz="1200" dirty="0"/>
          </a:p>
        </p:txBody>
      </p:sp>
      <p:pic>
        <p:nvPicPr>
          <p:cNvPr id="5" name="Picture 4" descr="Timeline&#10;&#10;Description automatically generated">
            <a:extLst>
              <a:ext uri="{FF2B5EF4-FFF2-40B4-BE49-F238E27FC236}">
                <a16:creationId xmlns:a16="http://schemas.microsoft.com/office/drawing/2014/main" id="{C3AD0240-116F-46BE-A4A9-A8C7B2BD4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4074" y="1578881"/>
            <a:ext cx="6016623" cy="400983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
        <p:nvSpPr>
          <p:cNvPr id="8" name="Footer Placeholder 7">
            <a:extLst>
              <a:ext uri="{FF2B5EF4-FFF2-40B4-BE49-F238E27FC236}">
                <a16:creationId xmlns:a16="http://schemas.microsoft.com/office/drawing/2014/main" id="{86B03446-660D-4FEF-A5CF-D7DEB72D5FE1}"/>
              </a:ext>
            </a:extLst>
          </p:cNvPr>
          <p:cNvSpPr>
            <a:spLocks noGrp="1"/>
          </p:cNvSpPr>
          <p:nvPr>
            <p:ph type="ftr" sz="quarter" idx="11"/>
          </p:nvPr>
        </p:nvSpPr>
        <p:spPr/>
        <p:txBody>
          <a:bodyPr/>
          <a:lstStyle/>
          <a:p>
            <a:r>
              <a:rPr lang="en-US"/>
              <a:t>Property of Rashad Shelton CFI</a:t>
            </a:r>
          </a:p>
        </p:txBody>
      </p:sp>
    </p:spTree>
    <p:extLst>
      <p:ext uri="{BB962C8B-B14F-4D97-AF65-F5344CB8AC3E}">
        <p14:creationId xmlns:p14="http://schemas.microsoft.com/office/powerpoint/2010/main" val="938817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9D5D7-9567-4070-BED7-25092913184A}"/>
              </a:ext>
            </a:extLst>
          </p:cNvPr>
          <p:cNvSpPr>
            <a:spLocks noGrp="1"/>
          </p:cNvSpPr>
          <p:nvPr>
            <p:ph type="title"/>
          </p:nvPr>
        </p:nvSpPr>
        <p:spPr/>
        <p:txBody>
          <a:bodyPr/>
          <a:lstStyle/>
          <a:p>
            <a:r>
              <a:rPr lang="en-US" dirty="0"/>
              <a:t>Fuel System</a:t>
            </a:r>
          </a:p>
        </p:txBody>
      </p:sp>
      <p:sp>
        <p:nvSpPr>
          <p:cNvPr id="3" name="Content Placeholder 2">
            <a:extLst>
              <a:ext uri="{FF2B5EF4-FFF2-40B4-BE49-F238E27FC236}">
                <a16:creationId xmlns:a16="http://schemas.microsoft.com/office/drawing/2014/main" id="{80A12E42-9936-4177-AB69-39D810474FE4}"/>
              </a:ext>
            </a:extLst>
          </p:cNvPr>
          <p:cNvSpPr>
            <a:spLocks noGrp="1"/>
          </p:cNvSpPr>
          <p:nvPr>
            <p:ph idx="1"/>
          </p:nvPr>
        </p:nvSpPr>
        <p:spPr/>
        <p:txBody>
          <a:bodyPr/>
          <a:lstStyle/>
          <a:p>
            <a:r>
              <a:rPr lang="en-US" dirty="0"/>
              <a:t>The Cessna has two 21.5-gallon tanks located inside of the wing. 3 gallons of the fuel is considered unusable. Leaving the total usable fuel of 40 gallons</a:t>
            </a:r>
          </a:p>
          <a:p>
            <a:pPr lvl="1"/>
            <a:r>
              <a:rPr lang="en-US" dirty="0"/>
              <a:t>Both tanks are vented via the fuel vent to prevent the expansion of fuel from cracking the tanks</a:t>
            </a:r>
          </a:p>
          <a:p>
            <a:pPr lvl="1"/>
            <a:r>
              <a:rPr lang="en-US" dirty="0"/>
              <a:t>Fuel is gravity fed to the fuel selector. Fuel selector has four positions, (L, R, Both, Off)</a:t>
            </a:r>
          </a:p>
          <a:p>
            <a:pPr lvl="1"/>
            <a:r>
              <a:rPr lang="en-US" dirty="0"/>
              <a:t>Once fuel leaves the selector, it then goes through a fuel strainer that channels fuel to the carburetor </a:t>
            </a:r>
          </a:p>
        </p:txBody>
      </p:sp>
      <p:sp>
        <p:nvSpPr>
          <p:cNvPr id="6" name="Footer Placeholder 5">
            <a:extLst>
              <a:ext uri="{FF2B5EF4-FFF2-40B4-BE49-F238E27FC236}">
                <a16:creationId xmlns:a16="http://schemas.microsoft.com/office/drawing/2014/main" id="{4820AA41-93C9-41BC-A673-1520C8009973}"/>
              </a:ext>
            </a:extLst>
          </p:cNvPr>
          <p:cNvSpPr>
            <a:spLocks noGrp="1"/>
          </p:cNvSpPr>
          <p:nvPr>
            <p:ph type="ftr" sz="quarter" idx="11"/>
          </p:nvPr>
        </p:nvSpPr>
        <p:spPr/>
        <p:txBody>
          <a:bodyPr/>
          <a:lstStyle/>
          <a:p>
            <a:r>
              <a:rPr lang="en-US"/>
              <a:t>Property of Rashad Shelton CFI</a:t>
            </a:r>
          </a:p>
        </p:txBody>
      </p:sp>
    </p:spTree>
    <p:extLst>
      <p:ext uri="{BB962C8B-B14F-4D97-AF65-F5344CB8AC3E}">
        <p14:creationId xmlns:p14="http://schemas.microsoft.com/office/powerpoint/2010/main" val="1302776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68E60-0AC9-49B3-8F5F-0DA6A546229F}"/>
              </a:ext>
            </a:extLst>
          </p:cNvPr>
          <p:cNvSpPr>
            <a:spLocks noGrp="1"/>
          </p:cNvSpPr>
          <p:nvPr>
            <p:ph type="title"/>
          </p:nvPr>
        </p:nvSpPr>
        <p:spPr>
          <a:xfrm>
            <a:off x="1490145" y="27391"/>
            <a:ext cx="10311330" cy="707245"/>
          </a:xfrm>
        </p:spPr>
        <p:txBody>
          <a:bodyPr/>
          <a:lstStyle/>
          <a:p>
            <a:r>
              <a:rPr lang="en-US" sz="3000" dirty="0"/>
              <a:t>Fuel System cont’d</a:t>
            </a:r>
          </a:p>
        </p:txBody>
      </p:sp>
      <p:pic>
        <p:nvPicPr>
          <p:cNvPr id="5" name="Content Placeholder 4" descr="Diagram&#10;&#10;Description automatically generated">
            <a:extLst>
              <a:ext uri="{FF2B5EF4-FFF2-40B4-BE49-F238E27FC236}">
                <a16:creationId xmlns:a16="http://schemas.microsoft.com/office/drawing/2014/main" id="{763326D0-CEAD-4EDC-87C4-55897530A7D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95600" y="609600"/>
            <a:ext cx="7241024" cy="6248399"/>
          </a:xfrm>
        </p:spPr>
      </p:pic>
      <p:sp>
        <p:nvSpPr>
          <p:cNvPr id="8" name="Footer Placeholder 7">
            <a:extLst>
              <a:ext uri="{FF2B5EF4-FFF2-40B4-BE49-F238E27FC236}">
                <a16:creationId xmlns:a16="http://schemas.microsoft.com/office/drawing/2014/main" id="{6AF04E9B-1B5F-42EF-A862-70FF6FF34761}"/>
              </a:ext>
            </a:extLst>
          </p:cNvPr>
          <p:cNvSpPr>
            <a:spLocks noGrp="1"/>
          </p:cNvSpPr>
          <p:nvPr>
            <p:ph type="ftr" sz="quarter" idx="11"/>
          </p:nvPr>
        </p:nvSpPr>
        <p:spPr>
          <a:xfrm>
            <a:off x="838729" y="5045075"/>
            <a:ext cx="7084177" cy="365125"/>
          </a:xfrm>
        </p:spPr>
        <p:txBody>
          <a:bodyPr/>
          <a:lstStyle/>
          <a:p>
            <a:r>
              <a:rPr lang="en-US" dirty="0"/>
              <a:t>Property of Rashad Shelton CFI</a:t>
            </a:r>
          </a:p>
        </p:txBody>
      </p:sp>
    </p:spTree>
    <p:extLst>
      <p:ext uri="{BB962C8B-B14F-4D97-AF65-F5344CB8AC3E}">
        <p14:creationId xmlns:p14="http://schemas.microsoft.com/office/powerpoint/2010/main" val="3742433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DDBB0-F395-41C0-BD1E-541E2FC69DC0}"/>
              </a:ext>
            </a:extLst>
          </p:cNvPr>
          <p:cNvSpPr>
            <a:spLocks noGrp="1"/>
          </p:cNvSpPr>
          <p:nvPr>
            <p:ph type="title"/>
          </p:nvPr>
        </p:nvSpPr>
        <p:spPr>
          <a:xfrm>
            <a:off x="1760536" y="66676"/>
            <a:ext cx="9078914" cy="990600"/>
          </a:xfrm>
        </p:spPr>
        <p:txBody>
          <a:bodyPr/>
          <a:lstStyle/>
          <a:p>
            <a:r>
              <a:rPr lang="en-US" dirty="0"/>
              <a:t>Fuel System (Carburetor)</a:t>
            </a:r>
          </a:p>
        </p:txBody>
      </p:sp>
      <p:pic>
        <p:nvPicPr>
          <p:cNvPr id="5" name="Content Placeholder 4" descr="Diagram&#10;&#10;Description automatically generated">
            <a:extLst>
              <a:ext uri="{FF2B5EF4-FFF2-40B4-BE49-F238E27FC236}">
                <a16:creationId xmlns:a16="http://schemas.microsoft.com/office/drawing/2014/main" id="{4FD90823-BF72-46DE-8A16-8D9046CF80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19350" y="1057276"/>
            <a:ext cx="8970071" cy="5415680"/>
          </a:xfrm>
        </p:spPr>
      </p:pic>
      <p:sp>
        <p:nvSpPr>
          <p:cNvPr id="8" name="Footer Placeholder 7">
            <a:extLst>
              <a:ext uri="{FF2B5EF4-FFF2-40B4-BE49-F238E27FC236}">
                <a16:creationId xmlns:a16="http://schemas.microsoft.com/office/drawing/2014/main" id="{66177916-6482-4096-8B71-DBEEFBF3A2CF}"/>
              </a:ext>
            </a:extLst>
          </p:cNvPr>
          <p:cNvSpPr>
            <a:spLocks noGrp="1"/>
          </p:cNvSpPr>
          <p:nvPr>
            <p:ph type="ftr" sz="quarter" idx="11"/>
          </p:nvPr>
        </p:nvSpPr>
        <p:spPr>
          <a:xfrm>
            <a:off x="2553911" y="6492875"/>
            <a:ext cx="7084177" cy="365125"/>
          </a:xfrm>
        </p:spPr>
        <p:txBody>
          <a:bodyPr/>
          <a:lstStyle/>
          <a:p>
            <a:r>
              <a:rPr lang="en-US" dirty="0"/>
              <a:t>Property of Rashad Shelton CFI</a:t>
            </a:r>
          </a:p>
        </p:txBody>
      </p:sp>
    </p:spTree>
    <p:extLst>
      <p:ext uri="{BB962C8B-B14F-4D97-AF65-F5344CB8AC3E}">
        <p14:creationId xmlns:p14="http://schemas.microsoft.com/office/powerpoint/2010/main" val="2791554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8987A-6669-4072-8D1E-17C29562D372}"/>
              </a:ext>
            </a:extLst>
          </p:cNvPr>
          <p:cNvSpPr>
            <a:spLocks noGrp="1"/>
          </p:cNvSpPr>
          <p:nvPr>
            <p:ph type="title"/>
          </p:nvPr>
        </p:nvSpPr>
        <p:spPr/>
        <p:txBody>
          <a:bodyPr/>
          <a:lstStyle/>
          <a:p>
            <a:r>
              <a:rPr lang="en-US" dirty="0"/>
              <a:t>Nav System</a:t>
            </a:r>
          </a:p>
        </p:txBody>
      </p:sp>
      <p:sp>
        <p:nvSpPr>
          <p:cNvPr id="3" name="Content Placeholder 2">
            <a:extLst>
              <a:ext uri="{FF2B5EF4-FFF2-40B4-BE49-F238E27FC236}">
                <a16:creationId xmlns:a16="http://schemas.microsoft.com/office/drawing/2014/main" id="{EFFF1786-6713-46FF-A57E-4639C1667FAD}"/>
              </a:ext>
            </a:extLst>
          </p:cNvPr>
          <p:cNvSpPr>
            <a:spLocks noGrp="1"/>
          </p:cNvSpPr>
          <p:nvPr>
            <p:ph idx="1"/>
          </p:nvPr>
        </p:nvSpPr>
        <p:spPr/>
        <p:txBody>
          <a:bodyPr/>
          <a:lstStyle/>
          <a:p>
            <a:r>
              <a:rPr lang="en-US" dirty="0"/>
              <a:t>Our C172s all have a VOR receiver and GPS receiver for navigation</a:t>
            </a:r>
          </a:p>
          <a:p>
            <a:r>
              <a:rPr lang="en-US" dirty="0"/>
              <a:t>VOR (Very High Frequency Omnidirectional Ranging) used to fly radials from a ground based navigational aid</a:t>
            </a:r>
          </a:p>
          <a:p>
            <a:r>
              <a:rPr lang="en-US" dirty="0"/>
              <a:t>GPS reception is provided by the top mounted antenna through the Garmin 430 (G430). GPS uses a series of satellites to triangulate an aircraft position relative to the satellites above</a:t>
            </a:r>
          </a:p>
        </p:txBody>
      </p:sp>
      <p:sp>
        <p:nvSpPr>
          <p:cNvPr id="6" name="Footer Placeholder 5">
            <a:extLst>
              <a:ext uri="{FF2B5EF4-FFF2-40B4-BE49-F238E27FC236}">
                <a16:creationId xmlns:a16="http://schemas.microsoft.com/office/drawing/2014/main" id="{EF0EB938-EFEB-4662-B895-97548A40EECC}"/>
              </a:ext>
            </a:extLst>
          </p:cNvPr>
          <p:cNvSpPr>
            <a:spLocks noGrp="1"/>
          </p:cNvSpPr>
          <p:nvPr>
            <p:ph type="ftr" sz="quarter" idx="11"/>
          </p:nvPr>
        </p:nvSpPr>
        <p:spPr/>
        <p:txBody>
          <a:bodyPr/>
          <a:lstStyle/>
          <a:p>
            <a:r>
              <a:rPr lang="en-US"/>
              <a:t>Property of Rashad Shelton CFI</a:t>
            </a:r>
          </a:p>
        </p:txBody>
      </p:sp>
    </p:spTree>
    <p:extLst>
      <p:ext uri="{BB962C8B-B14F-4D97-AF65-F5344CB8AC3E}">
        <p14:creationId xmlns:p14="http://schemas.microsoft.com/office/powerpoint/2010/main" val="609225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6A668-EBE0-46F4-94B1-E848AA8BDC4B}"/>
              </a:ext>
            </a:extLst>
          </p:cNvPr>
          <p:cNvSpPr>
            <a:spLocks noGrp="1"/>
          </p:cNvSpPr>
          <p:nvPr>
            <p:ph type="title"/>
          </p:nvPr>
        </p:nvSpPr>
        <p:spPr>
          <a:xfrm>
            <a:off x="1484311" y="-9525"/>
            <a:ext cx="10018713" cy="1704975"/>
          </a:xfrm>
        </p:spPr>
        <p:txBody>
          <a:bodyPr/>
          <a:lstStyle/>
          <a:p>
            <a:r>
              <a:rPr lang="en-US" dirty="0"/>
              <a:t>C172 Limitations</a:t>
            </a:r>
          </a:p>
        </p:txBody>
      </p:sp>
      <p:sp>
        <p:nvSpPr>
          <p:cNvPr id="3" name="Content Placeholder 2">
            <a:extLst>
              <a:ext uri="{FF2B5EF4-FFF2-40B4-BE49-F238E27FC236}">
                <a16:creationId xmlns:a16="http://schemas.microsoft.com/office/drawing/2014/main" id="{54929EDF-38C1-49DD-ADD2-FC8C5DADEDEF}"/>
              </a:ext>
            </a:extLst>
          </p:cNvPr>
          <p:cNvSpPr>
            <a:spLocks noGrp="1"/>
          </p:cNvSpPr>
          <p:nvPr>
            <p:ph idx="1"/>
          </p:nvPr>
        </p:nvSpPr>
        <p:spPr>
          <a:xfrm>
            <a:off x="1484310" y="1238250"/>
            <a:ext cx="10018713" cy="5257799"/>
          </a:xfrm>
        </p:spPr>
        <p:txBody>
          <a:bodyPr/>
          <a:lstStyle/>
          <a:p>
            <a:r>
              <a:rPr lang="en-US" dirty="0" err="1"/>
              <a:t>Vne</a:t>
            </a:r>
            <a:r>
              <a:rPr lang="en-US" dirty="0"/>
              <a:t> (160 KIAS) – </a:t>
            </a:r>
            <a:r>
              <a:rPr lang="en-US" u="sng" dirty="0"/>
              <a:t>Never exceed speed</a:t>
            </a:r>
            <a:r>
              <a:rPr lang="en-US" dirty="0"/>
              <a:t>. Damage can occur, excessive fluttering and vibration from control surfaces</a:t>
            </a:r>
          </a:p>
          <a:p>
            <a:pPr lvl="1"/>
            <a:r>
              <a:rPr lang="en-US" dirty="0">
                <a:solidFill>
                  <a:srgbClr val="FF0000"/>
                </a:solidFill>
              </a:rPr>
              <a:t>Identified on ASI as the red line</a:t>
            </a:r>
          </a:p>
          <a:p>
            <a:r>
              <a:rPr lang="en-US" dirty="0" err="1"/>
              <a:t>Vno</a:t>
            </a:r>
            <a:r>
              <a:rPr lang="en-US" dirty="0"/>
              <a:t> (128 KIAS) – </a:t>
            </a:r>
            <a:r>
              <a:rPr lang="en-US" u="sng" dirty="0"/>
              <a:t>Maximum Structural Cruise speed</a:t>
            </a:r>
            <a:r>
              <a:rPr lang="en-US" dirty="0"/>
              <a:t>. Do not exceed this speed except in smooth air, and then only with caution. Aircraft is stressed and designed to take substantial gusts at or below </a:t>
            </a:r>
            <a:r>
              <a:rPr lang="en-US" dirty="0" err="1"/>
              <a:t>Vno</a:t>
            </a:r>
            <a:r>
              <a:rPr lang="en-US" dirty="0"/>
              <a:t> without damage</a:t>
            </a:r>
          </a:p>
          <a:p>
            <a:pPr lvl="1"/>
            <a:r>
              <a:rPr lang="en-US" dirty="0">
                <a:solidFill>
                  <a:srgbClr val="FFFF00"/>
                </a:solidFill>
              </a:rPr>
              <a:t>Identified on ASI as yellow arc</a:t>
            </a:r>
          </a:p>
          <a:p>
            <a:r>
              <a:rPr lang="en-US" dirty="0" err="1"/>
              <a:t>Va</a:t>
            </a:r>
            <a:r>
              <a:rPr lang="en-US" dirty="0"/>
              <a:t> (97 KIAS) – </a:t>
            </a:r>
            <a:r>
              <a:rPr lang="en-US" u="sng" dirty="0"/>
              <a:t>Maneuvering Speed</a:t>
            </a:r>
            <a:r>
              <a:rPr lang="en-US" dirty="0"/>
              <a:t>. Speed at which you can deflect one control surface one time across one axis and the aircraft MAY stall before damage occurs. </a:t>
            </a:r>
          </a:p>
          <a:p>
            <a:pPr lvl="1"/>
            <a:r>
              <a:rPr lang="en-US" dirty="0"/>
              <a:t>Changes with weight. </a:t>
            </a:r>
            <a:r>
              <a:rPr lang="en-US" dirty="0" err="1"/>
              <a:t>Va</a:t>
            </a:r>
            <a:r>
              <a:rPr lang="en-US" dirty="0"/>
              <a:t> = </a:t>
            </a:r>
            <a:r>
              <a:rPr lang="en-US" dirty="0" err="1"/>
              <a:t>Va</a:t>
            </a:r>
            <a:r>
              <a:rPr lang="en-US" dirty="0"/>
              <a:t> @ Max Gross x √(Current Weight / Max Gross Weight)</a:t>
            </a:r>
          </a:p>
        </p:txBody>
      </p:sp>
      <p:sp>
        <p:nvSpPr>
          <p:cNvPr id="6" name="Footer Placeholder 5">
            <a:extLst>
              <a:ext uri="{FF2B5EF4-FFF2-40B4-BE49-F238E27FC236}">
                <a16:creationId xmlns:a16="http://schemas.microsoft.com/office/drawing/2014/main" id="{EE89A8F3-40CA-4164-818F-473D79F62F1E}"/>
              </a:ext>
            </a:extLst>
          </p:cNvPr>
          <p:cNvSpPr>
            <a:spLocks noGrp="1"/>
          </p:cNvSpPr>
          <p:nvPr>
            <p:ph type="ftr" sz="quarter" idx="11"/>
          </p:nvPr>
        </p:nvSpPr>
        <p:spPr>
          <a:xfrm>
            <a:off x="2553911" y="6313486"/>
            <a:ext cx="7084177" cy="365125"/>
          </a:xfrm>
        </p:spPr>
        <p:txBody>
          <a:bodyPr/>
          <a:lstStyle/>
          <a:p>
            <a:r>
              <a:rPr lang="en-US" dirty="0"/>
              <a:t>Property of Rashad Shelton CFI</a:t>
            </a:r>
          </a:p>
        </p:txBody>
      </p:sp>
    </p:spTree>
    <p:extLst>
      <p:ext uri="{BB962C8B-B14F-4D97-AF65-F5344CB8AC3E}">
        <p14:creationId xmlns:p14="http://schemas.microsoft.com/office/powerpoint/2010/main" val="2978387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EFE7D-3A99-4F50-BE9D-4572933B1D5C}"/>
              </a:ext>
            </a:extLst>
          </p:cNvPr>
          <p:cNvSpPr>
            <a:spLocks noGrp="1"/>
          </p:cNvSpPr>
          <p:nvPr>
            <p:ph type="title"/>
          </p:nvPr>
        </p:nvSpPr>
        <p:spPr/>
        <p:txBody>
          <a:bodyPr/>
          <a:lstStyle/>
          <a:p>
            <a:r>
              <a:rPr lang="en-US" dirty="0"/>
              <a:t>C172 Limitations cont’d</a:t>
            </a:r>
          </a:p>
        </p:txBody>
      </p:sp>
      <p:sp>
        <p:nvSpPr>
          <p:cNvPr id="3" name="Content Placeholder 2">
            <a:extLst>
              <a:ext uri="{FF2B5EF4-FFF2-40B4-BE49-F238E27FC236}">
                <a16:creationId xmlns:a16="http://schemas.microsoft.com/office/drawing/2014/main" id="{E5D87491-2EB8-4608-8D84-31068A107E35}"/>
              </a:ext>
            </a:extLst>
          </p:cNvPr>
          <p:cNvSpPr>
            <a:spLocks noGrp="1"/>
          </p:cNvSpPr>
          <p:nvPr>
            <p:ph idx="1"/>
          </p:nvPr>
        </p:nvSpPr>
        <p:spPr/>
        <p:txBody>
          <a:bodyPr/>
          <a:lstStyle/>
          <a:p>
            <a:r>
              <a:rPr lang="en-US" dirty="0" err="1"/>
              <a:t>Vfe</a:t>
            </a:r>
            <a:r>
              <a:rPr lang="en-US" dirty="0"/>
              <a:t> (110 &amp; 85 KIAS) Maximum Flap Extension Speed. 110 for 10</a:t>
            </a:r>
            <a:r>
              <a:rPr lang="en-US" dirty="0">
                <a:latin typeface="Calibri" panose="020F0502020204030204" pitchFamily="34" charset="0"/>
                <a:cs typeface="Calibri" panose="020F0502020204030204" pitchFamily="34" charset="0"/>
              </a:rPr>
              <a:t>°</a:t>
            </a:r>
            <a:r>
              <a:rPr lang="en-US" dirty="0"/>
              <a:t> and 85 with flaps from 20-40</a:t>
            </a:r>
            <a:r>
              <a:rPr lang="en-US" dirty="0">
                <a:latin typeface="Calibri" panose="020F0502020204030204" pitchFamily="34" charset="0"/>
                <a:cs typeface="Calibri" panose="020F0502020204030204" pitchFamily="34" charset="0"/>
              </a:rPr>
              <a:t>°</a:t>
            </a:r>
            <a:endParaRPr lang="en-US" dirty="0"/>
          </a:p>
          <a:p>
            <a:pPr lvl="1"/>
            <a:r>
              <a:rPr lang="en-US" dirty="0"/>
              <a:t>Identified on ASI as the top of the white arc at 85 KIAS</a:t>
            </a:r>
          </a:p>
          <a:p>
            <a:r>
              <a:rPr lang="en-US" dirty="0"/>
              <a:t>Maximum Window Open Speed (160 KIAS) do not exceed this speed with windows open</a:t>
            </a:r>
          </a:p>
          <a:p>
            <a:endParaRPr lang="en-US" dirty="0"/>
          </a:p>
        </p:txBody>
      </p:sp>
      <p:sp>
        <p:nvSpPr>
          <p:cNvPr id="6" name="Footer Placeholder 5">
            <a:extLst>
              <a:ext uri="{FF2B5EF4-FFF2-40B4-BE49-F238E27FC236}">
                <a16:creationId xmlns:a16="http://schemas.microsoft.com/office/drawing/2014/main" id="{F910BD6F-7A70-41D2-9BA9-766BEBA4B2BD}"/>
              </a:ext>
            </a:extLst>
          </p:cNvPr>
          <p:cNvSpPr>
            <a:spLocks noGrp="1"/>
          </p:cNvSpPr>
          <p:nvPr>
            <p:ph type="ftr" sz="quarter" idx="11"/>
          </p:nvPr>
        </p:nvSpPr>
        <p:spPr/>
        <p:txBody>
          <a:bodyPr/>
          <a:lstStyle/>
          <a:p>
            <a:r>
              <a:rPr lang="en-US"/>
              <a:t>Property of Rashad Shelton CFI</a:t>
            </a:r>
          </a:p>
        </p:txBody>
      </p:sp>
    </p:spTree>
    <p:extLst>
      <p:ext uri="{BB962C8B-B14F-4D97-AF65-F5344CB8AC3E}">
        <p14:creationId xmlns:p14="http://schemas.microsoft.com/office/powerpoint/2010/main" val="1311379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3D261-9C0B-4C2D-83C8-2CD24E546E74}"/>
              </a:ext>
            </a:extLst>
          </p:cNvPr>
          <p:cNvSpPr>
            <a:spLocks noGrp="1"/>
          </p:cNvSpPr>
          <p:nvPr>
            <p:ph type="title"/>
          </p:nvPr>
        </p:nvSpPr>
        <p:spPr/>
        <p:txBody>
          <a:bodyPr/>
          <a:lstStyle/>
          <a:p>
            <a:r>
              <a:rPr lang="en-US" dirty="0"/>
              <a:t>C172 Limitations Cont’d</a:t>
            </a:r>
          </a:p>
        </p:txBody>
      </p:sp>
      <p:sp>
        <p:nvSpPr>
          <p:cNvPr id="3" name="Content Placeholder 2">
            <a:extLst>
              <a:ext uri="{FF2B5EF4-FFF2-40B4-BE49-F238E27FC236}">
                <a16:creationId xmlns:a16="http://schemas.microsoft.com/office/drawing/2014/main" id="{160772C1-F853-41E1-93BA-5949CF50E0FB}"/>
              </a:ext>
            </a:extLst>
          </p:cNvPr>
          <p:cNvSpPr>
            <a:spLocks noGrp="1"/>
          </p:cNvSpPr>
          <p:nvPr>
            <p:ph idx="1"/>
          </p:nvPr>
        </p:nvSpPr>
        <p:spPr/>
        <p:txBody>
          <a:bodyPr>
            <a:normAutofit fontScale="92500" lnSpcReduction="20000"/>
          </a:bodyPr>
          <a:lstStyle/>
          <a:p>
            <a:r>
              <a:rPr lang="en-US" dirty="0"/>
              <a:t>Tachometer – Redline at 2700 RPM</a:t>
            </a:r>
          </a:p>
          <a:p>
            <a:r>
              <a:rPr lang="en-US" dirty="0"/>
              <a:t>Oil Temp – 245</a:t>
            </a:r>
            <a:r>
              <a:rPr lang="en-US" dirty="0">
                <a:latin typeface="Calibri" panose="020F0502020204030204" pitchFamily="34" charset="0"/>
                <a:cs typeface="Calibri" panose="020F0502020204030204" pitchFamily="34" charset="0"/>
              </a:rPr>
              <a:t>°F</a:t>
            </a:r>
          </a:p>
          <a:p>
            <a:r>
              <a:rPr lang="en-US" dirty="0">
                <a:latin typeface="Calibri" panose="020F0502020204030204" pitchFamily="34" charset="0"/>
                <a:cs typeface="Calibri" panose="020F0502020204030204" pitchFamily="34" charset="0"/>
              </a:rPr>
              <a:t>Oil Pressure – Minimum of 25 psi and Maximum of 100 psi</a:t>
            </a:r>
          </a:p>
          <a:p>
            <a:r>
              <a:rPr lang="en-US" dirty="0">
                <a:latin typeface="Calibri" panose="020F0502020204030204" pitchFamily="34" charset="0"/>
                <a:cs typeface="Calibri" panose="020F0502020204030204" pitchFamily="34" charset="0"/>
              </a:rPr>
              <a:t>Maximum Ramp Weight – 2307 </a:t>
            </a:r>
            <a:r>
              <a:rPr lang="en-US" dirty="0" err="1">
                <a:latin typeface="Calibri" panose="020F0502020204030204" pitchFamily="34" charset="0"/>
                <a:cs typeface="Calibri" panose="020F0502020204030204" pitchFamily="34" charset="0"/>
              </a:rPr>
              <a:t>lbs</a:t>
            </a:r>
            <a:r>
              <a:rPr lang="en-US" dirty="0">
                <a:latin typeface="Calibri" panose="020F0502020204030204" pitchFamily="34" charset="0"/>
                <a:cs typeface="Calibri" panose="020F0502020204030204" pitchFamily="34" charset="0"/>
              </a:rPr>
              <a:t> (Normal Category)</a:t>
            </a:r>
          </a:p>
          <a:p>
            <a:r>
              <a:rPr lang="en-US" dirty="0">
                <a:latin typeface="Calibri" panose="020F0502020204030204" pitchFamily="34" charset="0"/>
                <a:cs typeface="Calibri" panose="020F0502020204030204" pitchFamily="34" charset="0"/>
              </a:rPr>
              <a:t>Maximum T/O and LND Weight – 2300 </a:t>
            </a:r>
            <a:r>
              <a:rPr lang="en-US" dirty="0" err="1">
                <a:latin typeface="Calibri" panose="020F0502020204030204" pitchFamily="34" charset="0"/>
                <a:cs typeface="Calibri" panose="020F0502020204030204" pitchFamily="34" charset="0"/>
              </a:rPr>
              <a:t>lbs</a:t>
            </a:r>
            <a:r>
              <a:rPr lang="en-US" dirty="0">
                <a:latin typeface="Calibri" panose="020F0502020204030204" pitchFamily="34" charset="0"/>
                <a:cs typeface="Calibri" panose="020F0502020204030204" pitchFamily="34" charset="0"/>
              </a:rPr>
              <a:t> (Normal Category)</a:t>
            </a:r>
          </a:p>
          <a:p>
            <a:r>
              <a:rPr lang="en-US" dirty="0">
                <a:latin typeface="Calibri" panose="020F0502020204030204" pitchFamily="34" charset="0"/>
                <a:cs typeface="Calibri" panose="020F0502020204030204" pitchFamily="34" charset="0"/>
              </a:rPr>
              <a:t>CG Range: FWD – 38.5 inches / AFT – 47.3 inches both at max gross</a:t>
            </a:r>
          </a:p>
          <a:p>
            <a:r>
              <a:rPr lang="en-US" dirty="0">
                <a:latin typeface="Calibri" panose="020F0502020204030204" pitchFamily="34" charset="0"/>
                <a:cs typeface="Calibri" panose="020F0502020204030204" pitchFamily="34" charset="0"/>
              </a:rPr>
              <a:t>Flight Load Factor at Max Gross: +3.8g and -1.52g</a:t>
            </a:r>
          </a:p>
          <a:p>
            <a:endParaRPr lang="en-US" dirty="0">
              <a:latin typeface="Calibri" panose="020F0502020204030204" pitchFamily="34" charset="0"/>
              <a:cs typeface="Calibri" panose="020F0502020204030204" pitchFamily="34" charset="0"/>
            </a:endParaRPr>
          </a:p>
        </p:txBody>
      </p:sp>
      <p:sp>
        <p:nvSpPr>
          <p:cNvPr id="6" name="Footer Placeholder 5">
            <a:extLst>
              <a:ext uri="{FF2B5EF4-FFF2-40B4-BE49-F238E27FC236}">
                <a16:creationId xmlns:a16="http://schemas.microsoft.com/office/drawing/2014/main" id="{7D0C293B-68C5-4B04-8CFC-A958172FAE9A}"/>
              </a:ext>
            </a:extLst>
          </p:cNvPr>
          <p:cNvSpPr>
            <a:spLocks noGrp="1"/>
          </p:cNvSpPr>
          <p:nvPr>
            <p:ph type="ftr" sz="quarter" idx="11"/>
          </p:nvPr>
        </p:nvSpPr>
        <p:spPr/>
        <p:txBody>
          <a:bodyPr/>
          <a:lstStyle/>
          <a:p>
            <a:r>
              <a:rPr lang="en-US"/>
              <a:t>Property of Rashad Shelton CFI</a:t>
            </a:r>
          </a:p>
        </p:txBody>
      </p:sp>
    </p:spTree>
    <p:extLst>
      <p:ext uri="{BB962C8B-B14F-4D97-AF65-F5344CB8AC3E}">
        <p14:creationId xmlns:p14="http://schemas.microsoft.com/office/powerpoint/2010/main" val="449168333"/>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3D7DF-3E45-43A2-981C-6069E5E0F4E5}"/>
              </a:ext>
            </a:extLst>
          </p:cNvPr>
          <p:cNvSpPr>
            <a:spLocks noGrp="1"/>
          </p:cNvSpPr>
          <p:nvPr>
            <p:ph type="title"/>
          </p:nvPr>
        </p:nvSpPr>
        <p:spPr/>
        <p:txBody>
          <a:bodyPr/>
          <a:lstStyle/>
          <a:p>
            <a:r>
              <a:rPr lang="en-US" dirty="0"/>
              <a:t>What we’ll cover…</a:t>
            </a:r>
          </a:p>
        </p:txBody>
      </p:sp>
      <p:sp>
        <p:nvSpPr>
          <p:cNvPr id="3" name="Content Placeholder 2">
            <a:extLst>
              <a:ext uri="{FF2B5EF4-FFF2-40B4-BE49-F238E27FC236}">
                <a16:creationId xmlns:a16="http://schemas.microsoft.com/office/drawing/2014/main" id="{F6A50091-B4E9-4AB1-90AB-866BA4CA1AAF}"/>
              </a:ext>
            </a:extLst>
          </p:cNvPr>
          <p:cNvSpPr>
            <a:spLocks noGrp="1"/>
          </p:cNvSpPr>
          <p:nvPr>
            <p:ph idx="1"/>
          </p:nvPr>
        </p:nvSpPr>
        <p:spPr>
          <a:xfrm>
            <a:off x="1484310" y="2324099"/>
            <a:ext cx="10018713" cy="3559176"/>
          </a:xfrm>
        </p:spPr>
        <p:txBody>
          <a:bodyPr>
            <a:normAutofit/>
          </a:bodyPr>
          <a:lstStyle/>
          <a:p>
            <a:r>
              <a:rPr lang="en-US" dirty="0"/>
              <a:t>Airframe</a:t>
            </a:r>
          </a:p>
          <a:p>
            <a:r>
              <a:rPr lang="en-US" dirty="0"/>
              <a:t>Flight Controls</a:t>
            </a:r>
          </a:p>
          <a:p>
            <a:r>
              <a:rPr lang="en-US" dirty="0"/>
              <a:t>Landing Gear and Hydraulics</a:t>
            </a:r>
          </a:p>
          <a:p>
            <a:r>
              <a:rPr lang="en-US" dirty="0"/>
              <a:t>Engine </a:t>
            </a:r>
          </a:p>
          <a:p>
            <a:r>
              <a:rPr lang="en-US" dirty="0"/>
              <a:t>Electrical, Vacuum, Pitot Static Systems</a:t>
            </a:r>
          </a:p>
          <a:p>
            <a:r>
              <a:rPr lang="en-US" dirty="0"/>
              <a:t> Fuel and Nav System</a:t>
            </a:r>
          </a:p>
          <a:p>
            <a:r>
              <a:rPr lang="en-US" dirty="0"/>
              <a:t>Aircraft Limitations</a:t>
            </a:r>
          </a:p>
        </p:txBody>
      </p:sp>
      <p:sp>
        <p:nvSpPr>
          <p:cNvPr id="6" name="Footer Placeholder 5">
            <a:extLst>
              <a:ext uri="{FF2B5EF4-FFF2-40B4-BE49-F238E27FC236}">
                <a16:creationId xmlns:a16="http://schemas.microsoft.com/office/drawing/2014/main" id="{FCBC9434-DFAF-4C4A-A8BF-E6832E6D5857}"/>
              </a:ext>
            </a:extLst>
          </p:cNvPr>
          <p:cNvSpPr>
            <a:spLocks noGrp="1"/>
          </p:cNvSpPr>
          <p:nvPr>
            <p:ph type="ftr" sz="quarter" idx="11"/>
          </p:nvPr>
        </p:nvSpPr>
        <p:spPr/>
        <p:txBody>
          <a:bodyPr/>
          <a:lstStyle/>
          <a:p>
            <a:r>
              <a:rPr lang="en-US"/>
              <a:t>Property of Rashad Shelton CFI</a:t>
            </a:r>
          </a:p>
        </p:txBody>
      </p:sp>
    </p:spTree>
    <p:extLst>
      <p:ext uri="{BB962C8B-B14F-4D97-AF65-F5344CB8AC3E}">
        <p14:creationId xmlns:p14="http://schemas.microsoft.com/office/powerpoint/2010/main" val="2297792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C24F5-CB2C-40AD-96F1-B34150AA5393}"/>
              </a:ext>
            </a:extLst>
          </p:cNvPr>
          <p:cNvSpPr>
            <a:spLocks noGrp="1"/>
          </p:cNvSpPr>
          <p:nvPr>
            <p:ph type="title"/>
          </p:nvPr>
        </p:nvSpPr>
        <p:spPr/>
        <p:txBody>
          <a:bodyPr/>
          <a:lstStyle/>
          <a:p>
            <a:r>
              <a:rPr lang="en-US" dirty="0"/>
              <a:t>Airframe</a:t>
            </a:r>
          </a:p>
        </p:txBody>
      </p:sp>
      <p:sp>
        <p:nvSpPr>
          <p:cNvPr id="3" name="Content Placeholder 2">
            <a:extLst>
              <a:ext uri="{FF2B5EF4-FFF2-40B4-BE49-F238E27FC236}">
                <a16:creationId xmlns:a16="http://schemas.microsoft.com/office/drawing/2014/main" id="{063D2247-27AC-44E4-8E27-65BC2728B7F5}"/>
              </a:ext>
            </a:extLst>
          </p:cNvPr>
          <p:cNvSpPr>
            <a:spLocks noGrp="1"/>
          </p:cNvSpPr>
          <p:nvPr>
            <p:ph idx="1"/>
          </p:nvPr>
        </p:nvSpPr>
        <p:spPr>
          <a:xfrm>
            <a:off x="1484310" y="2171699"/>
            <a:ext cx="10018713" cy="4171951"/>
          </a:xfrm>
        </p:spPr>
        <p:txBody>
          <a:bodyPr>
            <a:normAutofit/>
          </a:bodyPr>
          <a:lstStyle/>
          <a:p>
            <a:r>
              <a:rPr lang="en-US" b="1" dirty="0"/>
              <a:t>General Construction</a:t>
            </a:r>
          </a:p>
          <a:p>
            <a:pPr lvl="1"/>
            <a:r>
              <a:rPr lang="en-US" dirty="0"/>
              <a:t>All-metal, four-seater, high  wing, single airplane equipped with tricycle landing gear certified for normal and utility category</a:t>
            </a:r>
          </a:p>
          <a:p>
            <a:r>
              <a:rPr lang="en-US" b="1" dirty="0"/>
              <a:t>Fuselage</a:t>
            </a:r>
          </a:p>
          <a:p>
            <a:pPr lvl="1"/>
            <a:r>
              <a:rPr lang="en-US" dirty="0"/>
              <a:t>Sheet metal bulkhead  with a semim0nocoque skin</a:t>
            </a:r>
          </a:p>
          <a:p>
            <a:r>
              <a:rPr lang="en-US" b="1" dirty="0"/>
              <a:t>Wings</a:t>
            </a:r>
          </a:p>
          <a:p>
            <a:pPr lvl="1"/>
            <a:r>
              <a:rPr lang="en-US" dirty="0"/>
              <a:t>Externally braced wings composed of sheet metal ribs and aluminum skin. Containing one fuel tank on each wing</a:t>
            </a:r>
          </a:p>
          <a:p>
            <a:pPr lvl="1"/>
            <a:endParaRPr lang="en-US" dirty="0"/>
          </a:p>
        </p:txBody>
      </p:sp>
      <p:sp>
        <p:nvSpPr>
          <p:cNvPr id="6" name="Footer Placeholder 5">
            <a:extLst>
              <a:ext uri="{FF2B5EF4-FFF2-40B4-BE49-F238E27FC236}">
                <a16:creationId xmlns:a16="http://schemas.microsoft.com/office/drawing/2014/main" id="{BE6CB5DD-C265-46BC-8870-ABBF829393A9}"/>
              </a:ext>
            </a:extLst>
          </p:cNvPr>
          <p:cNvSpPr>
            <a:spLocks noGrp="1"/>
          </p:cNvSpPr>
          <p:nvPr>
            <p:ph type="ftr" sz="quarter" idx="11"/>
          </p:nvPr>
        </p:nvSpPr>
        <p:spPr/>
        <p:txBody>
          <a:bodyPr/>
          <a:lstStyle/>
          <a:p>
            <a:r>
              <a:rPr lang="en-US"/>
              <a:t>Property of Rashad Shelton CFI</a:t>
            </a:r>
          </a:p>
        </p:txBody>
      </p:sp>
    </p:spTree>
    <p:extLst>
      <p:ext uri="{BB962C8B-B14F-4D97-AF65-F5344CB8AC3E}">
        <p14:creationId xmlns:p14="http://schemas.microsoft.com/office/powerpoint/2010/main" val="3557690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1BDE1E6A-7C62-491D-98BF-689ACB1BE522}"/>
              </a:ext>
            </a:extLst>
          </p:cNvPr>
          <p:cNvPicPr>
            <a:picLocks noChangeAspect="1"/>
          </p:cNvPicPr>
          <p:nvPr/>
        </p:nvPicPr>
        <p:blipFill rotWithShape="1">
          <a:blip r:embed="rId3">
            <a:extLst>
              <a:ext uri="{28A0092B-C50C-407E-A947-70E740481C1C}">
                <a14:useLocalDpi xmlns:a14="http://schemas.microsoft.com/office/drawing/2010/main" val="0"/>
              </a:ext>
            </a:extLst>
          </a:blip>
          <a:srcRect l="17608" r="25598" b="-2"/>
          <a:stretch/>
        </p:blipFill>
        <p:spPr>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p:spPr>
      </p:pic>
      <p:grpSp>
        <p:nvGrpSpPr>
          <p:cNvPr id="12" name="Group 11">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13"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5"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6"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1">
            <a:extLst>
              <a:ext uri="{FF2B5EF4-FFF2-40B4-BE49-F238E27FC236}">
                <a16:creationId xmlns:a16="http://schemas.microsoft.com/office/drawing/2014/main" id="{DAF1E8E4-ADE0-400A-8EA0-AB0F9C553251}"/>
              </a:ext>
            </a:extLst>
          </p:cNvPr>
          <p:cNvSpPr>
            <a:spLocks noGrp="1"/>
          </p:cNvSpPr>
          <p:nvPr>
            <p:ph type="title"/>
          </p:nvPr>
        </p:nvSpPr>
        <p:spPr>
          <a:xfrm>
            <a:off x="972080" y="685800"/>
            <a:ext cx="5260680" cy="1752599"/>
          </a:xfrm>
        </p:spPr>
        <p:txBody>
          <a:bodyPr>
            <a:normAutofit/>
          </a:bodyPr>
          <a:lstStyle/>
          <a:p>
            <a:pPr algn="l"/>
            <a:r>
              <a:rPr lang="en-US"/>
              <a:t>Flight Controls</a:t>
            </a:r>
          </a:p>
        </p:txBody>
      </p:sp>
      <p:sp>
        <p:nvSpPr>
          <p:cNvPr id="3" name="Content Placeholder 2">
            <a:extLst>
              <a:ext uri="{FF2B5EF4-FFF2-40B4-BE49-F238E27FC236}">
                <a16:creationId xmlns:a16="http://schemas.microsoft.com/office/drawing/2014/main" id="{CB40388C-C82E-4D74-B633-3E80968FDD10}"/>
              </a:ext>
            </a:extLst>
          </p:cNvPr>
          <p:cNvSpPr>
            <a:spLocks noGrp="1"/>
          </p:cNvSpPr>
          <p:nvPr>
            <p:ph idx="1"/>
          </p:nvPr>
        </p:nvSpPr>
        <p:spPr>
          <a:xfrm>
            <a:off x="643468" y="2666999"/>
            <a:ext cx="5260680" cy="3124201"/>
          </a:xfrm>
        </p:spPr>
        <p:txBody>
          <a:bodyPr>
            <a:normAutofit/>
          </a:bodyPr>
          <a:lstStyle/>
          <a:p>
            <a:pPr>
              <a:lnSpc>
                <a:spcPct val="90000"/>
              </a:lnSpc>
            </a:pPr>
            <a:r>
              <a:rPr lang="en-US" sz="2000" b="1" dirty="0"/>
              <a:t>Ailerons</a:t>
            </a:r>
          </a:p>
          <a:p>
            <a:pPr lvl="1">
              <a:lnSpc>
                <a:spcPct val="90000"/>
              </a:lnSpc>
            </a:pPr>
            <a:r>
              <a:rPr lang="en-US" dirty="0"/>
              <a:t>Differential with Friese Ailerons – connected via 3 hinges on the trailing edge</a:t>
            </a:r>
          </a:p>
          <a:p>
            <a:pPr lvl="2">
              <a:lnSpc>
                <a:spcPct val="90000"/>
              </a:lnSpc>
            </a:pPr>
            <a:r>
              <a:rPr lang="en-US" sz="2000" dirty="0"/>
              <a:t>Used to roll the aircraft around the longitudinal axis (nose to tail)</a:t>
            </a:r>
          </a:p>
          <a:p>
            <a:pPr lvl="1">
              <a:lnSpc>
                <a:spcPct val="90000"/>
              </a:lnSpc>
            </a:pPr>
            <a:r>
              <a:rPr lang="en-US" dirty="0"/>
              <a:t>Actuated by a series of pulleys, cables and pushrods that are connected through the control wheel</a:t>
            </a:r>
          </a:p>
        </p:txBody>
      </p:sp>
      <p:sp>
        <p:nvSpPr>
          <p:cNvPr id="7" name="Footer Placeholder 6">
            <a:extLst>
              <a:ext uri="{FF2B5EF4-FFF2-40B4-BE49-F238E27FC236}">
                <a16:creationId xmlns:a16="http://schemas.microsoft.com/office/drawing/2014/main" id="{8B31C738-3148-4AA4-B93B-D015ABDAE218}"/>
              </a:ext>
            </a:extLst>
          </p:cNvPr>
          <p:cNvSpPr>
            <a:spLocks noGrp="1"/>
          </p:cNvSpPr>
          <p:nvPr>
            <p:ph type="ftr" sz="quarter" idx="11"/>
          </p:nvPr>
        </p:nvSpPr>
        <p:spPr/>
        <p:txBody>
          <a:bodyPr/>
          <a:lstStyle/>
          <a:p>
            <a:r>
              <a:rPr lang="en-US"/>
              <a:t>Property of Rashad Shelton CFI</a:t>
            </a:r>
          </a:p>
        </p:txBody>
      </p:sp>
    </p:spTree>
    <p:extLst>
      <p:ext uri="{BB962C8B-B14F-4D97-AF65-F5344CB8AC3E}">
        <p14:creationId xmlns:p14="http://schemas.microsoft.com/office/powerpoint/2010/main" val="326648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 engineering drawing, schematic&#10;&#10;Description automatically generated">
            <a:extLst>
              <a:ext uri="{FF2B5EF4-FFF2-40B4-BE49-F238E27FC236}">
                <a16:creationId xmlns:a16="http://schemas.microsoft.com/office/drawing/2014/main" id="{211DBA1F-6096-4501-83A1-C2CF413C1525}"/>
              </a:ext>
            </a:extLst>
          </p:cNvPr>
          <p:cNvPicPr>
            <a:picLocks noChangeAspect="1"/>
          </p:cNvPicPr>
          <p:nvPr/>
        </p:nvPicPr>
        <p:blipFill rotWithShape="1">
          <a:blip r:embed="rId3">
            <a:extLst>
              <a:ext uri="{28A0092B-C50C-407E-A947-70E740481C1C}">
                <a14:useLocalDpi xmlns:a14="http://schemas.microsoft.com/office/drawing/2010/main" val="0"/>
              </a:ext>
            </a:extLst>
          </a:blip>
          <a:srcRect b="15878"/>
          <a:stretch/>
        </p:blipFill>
        <p:spPr>
          <a:xfrm>
            <a:off x="6892923" y="7154"/>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p:spPr>
      </p:pic>
      <p:grpSp>
        <p:nvGrpSpPr>
          <p:cNvPr id="12" name="Group 11">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13"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5"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6"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1">
            <a:extLst>
              <a:ext uri="{FF2B5EF4-FFF2-40B4-BE49-F238E27FC236}">
                <a16:creationId xmlns:a16="http://schemas.microsoft.com/office/drawing/2014/main" id="{5111DC0C-6BBE-4FB2-8773-2ED485890475}"/>
              </a:ext>
            </a:extLst>
          </p:cNvPr>
          <p:cNvSpPr>
            <a:spLocks noGrp="1"/>
          </p:cNvSpPr>
          <p:nvPr>
            <p:ph type="title"/>
          </p:nvPr>
        </p:nvSpPr>
        <p:spPr>
          <a:xfrm>
            <a:off x="924693" y="228604"/>
            <a:ext cx="5260680" cy="1752599"/>
          </a:xfrm>
        </p:spPr>
        <p:txBody>
          <a:bodyPr>
            <a:normAutofit/>
          </a:bodyPr>
          <a:lstStyle/>
          <a:p>
            <a:pPr algn="l"/>
            <a:r>
              <a:rPr lang="en-US" dirty="0"/>
              <a:t>Flight Controls</a:t>
            </a:r>
          </a:p>
        </p:txBody>
      </p:sp>
      <p:sp>
        <p:nvSpPr>
          <p:cNvPr id="3" name="Content Placeholder 2">
            <a:extLst>
              <a:ext uri="{FF2B5EF4-FFF2-40B4-BE49-F238E27FC236}">
                <a16:creationId xmlns:a16="http://schemas.microsoft.com/office/drawing/2014/main" id="{E72DD544-ADFB-4DF4-ADA8-0D5A073E55C1}"/>
              </a:ext>
            </a:extLst>
          </p:cNvPr>
          <p:cNvSpPr>
            <a:spLocks noGrp="1"/>
          </p:cNvSpPr>
          <p:nvPr>
            <p:ph idx="1"/>
          </p:nvPr>
        </p:nvSpPr>
        <p:spPr>
          <a:xfrm>
            <a:off x="338692" y="2043112"/>
            <a:ext cx="5767860" cy="4057651"/>
          </a:xfrm>
        </p:spPr>
        <p:txBody>
          <a:bodyPr>
            <a:noAutofit/>
          </a:bodyPr>
          <a:lstStyle/>
          <a:p>
            <a:pPr>
              <a:lnSpc>
                <a:spcPct val="90000"/>
              </a:lnSpc>
            </a:pPr>
            <a:r>
              <a:rPr lang="en-US" sz="1800" b="1" dirty="0"/>
              <a:t>Elevators</a:t>
            </a:r>
          </a:p>
          <a:p>
            <a:pPr lvl="1">
              <a:lnSpc>
                <a:spcPct val="90000"/>
              </a:lnSpc>
            </a:pPr>
            <a:r>
              <a:rPr lang="en-US" sz="1800" dirty="0"/>
              <a:t>Constructed of aluminum sheet metal on the trailing edge of the horizontal stabilizer</a:t>
            </a:r>
          </a:p>
          <a:p>
            <a:pPr lvl="1">
              <a:lnSpc>
                <a:spcPct val="90000"/>
              </a:lnSpc>
            </a:pPr>
            <a:r>
              <a:rPr lang="en-US" sz="1800" dirty="0"/>
              <a:t>Used to provide changes of pitch along the lateral axis (wing tip to wing tip)</a:t>
            </a:r>
          </a:p>
          <a:p>
            <a:pPr lvl="1">
              <a:lnSpc>
                <a:spcPct val="90000"/>
              </a:lnSpc>
            </a:pPr>
            <a:r>
              <a:rPr lang="en-US" sz="1800" dirty="0"/>
              <a:t>Actuated by a series of pulleys, cables and pushrods that are connected through the control wheel</a:t>
            </a:r>
          </a:p>
          <a:p>
            <a:pPr>
              <a:lnSpc>
                <a:spcPct val="90000"/>
              </a:lnSpc>
            </a:pPr>
            <a:r>
              <a:rPr lang="en-US" sz="1800" b="1" dirty="0"/>
              <a:t>Elevator Trim </a:t>
            </a:r>
          </a:p>
          <a:p>
            <a:pPr lvl="1">
              <a:lnSpc>
                <a:spcPct val="90000"/>
              </a:lnSpc>
            </a:pPr>
            <a:r>
              <a:rPr lang="en-US" sz="1800" dirty="0"/>
              <a:t>Constructed of aluminum sheet metal on the right rear trailing edge of the elevator</a:t>
            </a:r>
          </a:p>
          <a:p>
            <a:pPr lvl="1">
              <a:lnSpc>
                <a:spcPct val="90000"/>
              </a:lnSpc>
            </a:pPr>
            <a:r>
              <a:rPr lang="en-US" sz="1800" dirty="0"/>
              <a:t>Used to alleviate pressures for the pilot on the control wheel for airspeed</a:t>
            </a:r>
          </a:p>
          <a:p>
            <a:pPr lvl="1">
              <a:lnSpc>
                <a:spcPct val="90000"/>
              </a:lnSpc>
            </a:pPr>
            <a:r>
              <a:rPr lang="en-US" sz="1800" dirty="0"/>
              <a:t>Actuated by a series of pulleys, cables and pushrods that are connected through the trim wheel</a:t>
            </a:r>
          </a:p>
        </p:txBody>
      </p:sp>
      <p:sp>
        <p:nvSpPr>
          <p:cNvPr id="7" name="Footer Placeholder 6">
            <a:extLst>
              <a:ext uri="{FF2B5EF4-FFF2-40B4-BE49-F238E27FC236}">
                <a16:creationId xmlns:a16="http://schemas.microsoft.com/office/drawing/2014/main" id="{F586568F-6B2E-4123-B206-989D538EEB74}"/>
              </a:ext>
            </a:extLst>
          </p:cNvPr>
          <p:cNvSpPr>
            <a:spLocks noGrp="1"/>
          </p:cNvSpPr>
          <p:nvPr>
            <p:ph type="ftr" sz="quarter" idx="11"/>
          </p:nvPr>
        </p:nvSpPr>
        <p:spPr>
          <a:xfrm>
            <a:off x="1943629" y="6446833"/>
            <a:ext cx="7084177" cy="365125"/>
          </a:xfrm>
        </p:spPr>
        <p:txBody>
          <a:bodyPr/>
          <a:lstStyle/>
          <a:p>
            <a:r>
              <a:rPr lang="en-US" dirty="0"/>
              <a:t>Property of Rashad Shelton CFI</a:t>
            </a:r>
          </a:p>
        </p:txBody>
      </p:sp>
    </p:spTree>
    <p:extLst>
      <p:ext uri="{BB962C8B-B14F-4D97-AF65-F5344CB8AC3E}">
        <p14:creationId xmlns:p14="http://schemas.microsoft.com/office/powerpoint/2010/main" val="2505586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71AA8-A515-41A1-A844-F2FA8A6E299C}"/>
              </a:ext>
            </a:extLst>
          </p:cNvPr>
          <p:cNvSpPr>
            <a:spLocks noGrp="1"/>
          </p:cNvSpPr>
          <p:nvPr>
            <p:ph type="title"/>
          </p:nvPr>
        </p:nvSpPr>
        <p:spPr>
          <a:xfrm>
            <a:off x="1484310" y="395748"/>
            <a:ext cx="3544889" cy="1585451"/>
          </a:xfrm>
        </p:spPr>
        <p:txBody>
          <a:bodyPr>
            <a:normAutofit/>
          </a:bodyPr>
          <a:lstStyle/>
          <a:p>
            <a:r>
              <a:rPr lang="en-US" sz="3000" dirty="0"/>
              <a:t>Flight Controls</a:t>
            </a:r>
          </a:p>
        </p:txBody>
      </p:sp>
      <p:sp>
        <p:nvSpPr>
          <p:cNvPr id="3" name="Content Placeholder 2">
            <a:extLst>
              <a:ext uri="{FF2B5EF4-FFF2-40B4-BE49-F238E27FC236}">
                <a16:creationId xmlns:a16="http://schemas.microsoft.com/office/drawing/2014/main" id="{47F6BCE2-BEF9-49E6-BEEA-832F5C2C70E9}"/>
              </a:ext>
            </a:extLst>
          </p:cNvPr>
          <p:cNvSpPr>
            <a:spLocks noGrp="1"/>
          </p:cNvSpPr>
          <p:nvPr>
            <p:ph idx="1"/>
          </p:nvPr>
        </p:nvSpPr>
        <p:spPr>
          <a:xfrm>
            <a:off x="1389060" y="1930465"/>
            <a:ext cx="4926015" cy="3899032"/>
          </a:xfrm>
        </p:spPr>
        <p:txBody>
          <a:bodyPr anchor="t">
            <a:normAutofit fontScale="85000" lnSpcReduction="20000"/>
          </a:bodyPr>
          <a:lstStyle/>
          <a:p>
            <a:pPr>
              <a:lnSpc>
                <a:spcPct val="90000"/>
              </a:lnSpc>
            </a:pPr>
            <a:r>
              <a:rPr lang="en-US" sz="2600" dirty="0"/>
              <a:t>Rudder</a:t>
            </a:r>
          </a:p>
          <a:p>
            <a:pPr lvl="1">
              <a:lnSpc>
                <a:spcPct val="90000"/>
              </a:lnSpc>
            </a:pPr>
            <a:r>
              <a:rPr lang="en-US" sz="2600" dirty="0"/>
              <a:t>Constructed of formed leading edge skin containing hinge valves. Located on the trailing edge of the vertical stabilizer on the empennage (tail assembly)</a:t>
            </a:r>
          </a:p>
          <a:p>
            <a:pPr lvl="1">
              <a:lnSpc>
                <a:spcPct val="90000"/>
              </a:lnSpc>
            </a:pPr>
            <a:r>
              <a:rPr lang="en-US" sz="2600" dirty="0"/>
              <a:t>Used to turn or yaw the aircraft around the vertical axis (top to bottom)</a:t>
            </a:r>
          </a:p>
          <a:p>
            <a:pPr lvl="1">
              <a:lnSpc>
                <a:spcPct val="90000"/>
              </a:lnSpc>
            </a:pPr>
            <a:r>
              <a:rPr lang="en-US" sz="2600" dirty="0"/>
              <a:t>Actuated by a series of pulleys, cables and pushrods that are connected through the rudder pedals in the pilot foot wells</a:t>
            </a:r>
          </a:p>
          <a:p>
            <a:pPr lvl="1">
              <a:lnSpc>
                <a:spcPct val="90000"/>
              </a:lnSpc>
            </a:pPr>
            <a:endParaRPr lang="en-US" sz="1400" dirty="0"/>
          </a:p>
          <a:p>
            <a:pPr lvl="1">
              <a:lnSpc>
                <a:spcPct val="90000"/>
              </a:lnSpc>
            </a:pPr>
            <a:endParaRPr lang="en-US" sz="1400" dirty="0"/>
          </a:p>
        </p:txBody>
      </p:sp>
      <p:pic>
        <p:nvPicPr>
          <p:cNvPr id="5" name="Picture 4" descr="Diagram, engineering drawing&#10;&#10;Description automatically generated">
            <a:extLst>
              <a:ext uri="{FF2B5EF4-FFF2-40B4-BE49-F238E27FC236}">
                <a16:creationId xmlns:a16="http://schemas.microsoft.com/office/drawing/2014/main" id="{8882127B-96A6-4D15-A30C-7220478990BA}"/>
              </a:ext>
            </a:extLst>
          </p:cNvPr>
          <p:cNvPicPr>
            <a:picLocks noChangeAspect="1"/>
          </p:cNvPicPr>
          <p:nvPr/>
        </p:nvPicPr>
        <p:blipFill rotWithShape="1">
          <a:blip r:embed="rId3">
            <a:extLst>
              <a:ext uri="{28A0092B-C50C-407E-A947-70E740481C1C}">
                <a14:useLocalDpi xmlns:a14="http://schemas.microsoft.com/office/drawing/2010/main" val="0"/>
              </a:ext>
            </a:extLst>
          </a:blip>
          <a:srcRect l="7970" r="7664" b="2"/>
          <a:stretch/>
        </p:blipFill>
        <p:spPr>
          <a:xfrm>
            <a:off x="6671733" y="1479484"/>
            <a:ext cx="5348817" cy="3899032"/>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
        <p:nvSpPr>
          <p:cNvPr id="7" name="Footer Placeholder 6">
            <a:extLst>
              <a:ext uri="{FF2B5EF4-FFF2-40B4-BE49-F238E27FC236}">
                <a16:creationId xmlns:a16="http://schemas.microsoft.com/office/drawing/2014/main" id="{A9E4BD26-3BA7-478E-A23C-61BB9B674F8D}"/>
              </a:ext>
            </a:extLst>
          </p:cNvPr>
          <p:cNvSpPr>
            <a:spLocks noGrp="1"/>
          </p:cNvSpPr>
          <p:nvPr>
            <p:ph type="ftr" sz="quarter" idx="11"/>
          </p:nvPr>
        </p:nvSpPr>
        <p:spPr/>
        <p:txBody>
          <a:bodyPr/>
          <a:lstStyle/>
          <a:p>
            <a:r>
              <a:rPr lang="en-US"/>
              <a:t>Property of Rashad Shelton CFI</a:t>
            </a:r>
          </a:p>
        </p:txBody>
      </p:sp>
    </p:spTree>
    <p:extLst>
      <p:ext uri="{BB962C8B-B14F-4D97-AF65-F5344CB8AC3E}">
        <p14:creationId xmlns:p14="http://schemas.microsoft.com/office/powerpoint/2010/main" val="1810572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7540B858-07E4-45E7-B4BB-F590FD13D460}"/>
              </a:ext>
            </a:extLst>
          </p:cNvPr>
          <p:cNvPicPr>
            <a:picLocks noChangeAspect="1"/>
          </p:cNvPicPr>
          <p:nvPr/>
        </p:nvPicPr>
        <p:blipFill rotWithShape="1">
          <a:blip r:embed="rId3">
            <a:extLst>
              <a:ext uri="{28A0092B-C50C-407E-A947-70E740481C1C}">
                <a14:useLocalDpi xmlns:a14="http://schemas.microsoft.com/office/drawing/2010/main" val="0"/>
              </a:ext>
            </a:extLst>
          </a:blip>
          <a:srcRect l="29328" r="26049" b="-1"/>
          <a:stretch/>
        </p:blipFill>
        <p:spPr>
          <a:xfrm>
            <a:off x="6876228" y="26204"/>
            <a:ext cx="5388915"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p:spPr>
      </p:pic>
      <p:grpSp>
        <p:nvGrpSpPr>
          <p:cNvPr id="12" name="Group 11">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13"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5"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6"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1">
            <a:extLst>
              <a:ext uri="{FF2B5EF4-FFF2-40B4-BE49-F238E27FC236}">
                <a16:creationId xmlns:a16="http://schemas.microsoft.com/office/drawing/2014/main" id="{12E29E71-1A73-49C6-B8F9-95F3BE992D92}"/>
              </a:ext>
            </a:extLst>
          </p:cNvPr>
          <p:cNvSpPr>
            <a:spLocks noGrp="1"/>
          </p:cNvSpPr>
          <p:nvPr>
            <p:ph type="title"/>
          </p:nvPr>
        </p:nvSpPr>
        <p:spPr>
          <a:xfrm>
            <a:off x="972080" y="685800"/>
            <a:ext cx="5260680" cy="1752599"/>
          </a:xfrm>
        </p:spPr>
        <p:txBody>
          <a:bodyPr>
            <a:normAutofit/>
          </a:bodyPr>
          <a:lstStyle/>
          <a:p>
            <a:pPr algn="l"/>
            <a:r>
              <a:rPr lang="en-US" dirty="0"/>
              <a:t>Secondary Flight  Control</a:t>
            </a:r>
            <a:endParaRPr lang="en-US"/>
          </a:p>
        </p:txBody>
      </p:sp>
      <p:sp>
        <p:nvSpPr>
          <p:cNvPr id="3" name="Content Placeholder 2">
            <a:extLst>
              <a:ext uri="{FF2B5EF4-FFF2-40B4-BE49-F238E27FC236}">
                <a16:creationId xmlns:a16="http://schemas.microsoft.com/office/drawing/2014/main" id="{FAAE5660-A50A-4F27-80D6-EF7297C5DB1F}"/>
              </a:ext>
            </a:extLst>
          </p:cNvPr>
          <p:cNvSpPr>
            <a:spLocks noGrp="1"/>
          </p:cNvSpPr>
          <p:nvPr>
            <p:ph idx="1"/>
          </p:nvPr>
        </p:nvSpPr>
        <p:spPr>
          <a:xfrm>
            <a:off x="643468" y="2666999"/>
            <a:ext cx="5260680" cy="3648076"/>
          </a:xfrm>
        </p:spPr>
        <p:txBody>
          <a:bodyPr>
            <a:normAutofit/>
          </a:bodyPr>
          <a:lstStyle/>
          <a:p>
            <a:pPr>
              <a:lnSpc>
                <a:spcPct val="90000"/>
              </a:lnSpc>
            </a:pPr>
            <a:r>
              <a:rPr lang="en-US" sz="1800" dirty="0"/>
              <a:t>Wing Flaps</a:t>
            </a:r>
          </a:p>
          <a:p>
            <a:pPr lvl="1">
              <a:lnSpc>
                <a:spcPct val="90000"/>
              </a:lnSpc>
            </a:pPr>
            <a:r>
              <a:rPr lang="en-US" sz="1800" dirty="0"/>
              <a:t>Designed as a single slotted flap (a lift device)</a:t>
            </a:r>
          </a:p>
          <a:p>
            <a:pPr lvl="1">
              <a:lnSpc>
                <a:spcPct val="90000"/>
              </a:lnSpc>
            </a:pPr>
            <a:r>
              <a:rPr lang="en-US" sz="1800" dirty="0"/>
              <a:t>Attached by two rocker arms along rollers and one mechanical push rod along the trailing edge of the wing root</a:t>
            </a:r>
          </a:p>
          <a:p>
            <a:pPr lvl="1">
              <a:lnSpc>
                <a:spcPct val="90000"/>
              </a:lnSpc>
            </a:pPr>
            <a:r>
              <a:rPr lang="en-US" sz="1800" dirty="0"/>
              <a:t>Electronically actuated with 10, 20, 30, and 40 degrees of movement</a:t>
            </a:r>
          </a:p>
          <a:p>
            <a:pPr lvl="1">
              <a:lnSpc>
                <a:spcPct val="90000"/>
              </a:lnSpc>
            </a:pPr>
            <a:r>
              <a:rPr lang="en-US" sz="1800" dirty="0"/>
              <a:t>Used to provide lift and achieve steeper descent angles without sacrificing speed</a:t>
            </a:r>
          </a:p>
        </p:txBody>
      </p:sp>
      <p:sp>
        <p:nvSpPr>
          <p:cNvPr id="7" name="Footer Placeholder 6">
            <a:extLst>
              <a:ext uri="{FF2B5EF4-FFF2-40B4-BE49-F238E27FC236}">
                <a16:creationId xmlns:a16="http://schemas.microsoft.com/office/drawing/2014/main" id="{626A1E0E-8E5F-4C3F-BF63-709198A2ED38}"/>
              </a:ext>
            </a:extLst>
          </p:cNvPr>
          <p:cNvSpPr>
            <a:spLocks noGrp="1"/>
          </p:cNvSpPr>
          <p:nvPr>
            <p:ph type="ftr" sz="quarter" idx="11"/>
          </p:nvPr>
        </p:nvSpPr>
        <p:spPr/>
        <p:txBody>
          <a:bodyPr/>
          <a:lstStyle/>
          <a:p>
            <a:r>
              <a:rPr lang="en-US"/>
              <a:t>Property of Rashad Shelton CFI</a:t>
            </a:r>
          </a:p>
        </p:txBody>
      </p:sp>
    </p:spTree>
    <p:extLst>
      <p:ext uri="{BB962C8B-B14F-4D97-AF65-F5344CB8AC3E}">
        <p14:creationId xmlns:p14="http://schemas.microsoft.com/office/powerpoint/2010/main" val="2677928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27500CA-FA61-49B6-AC7B-2CE50433D9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1" name="Freeform 6">
              <a:extLst>
                <a:ext uri="{FF2B5EF4-FFF2-40B4-BE49-F238E27FC236}">
                  <a16:creationId xmlns:a16="http://schemas.microsoft.com/office/drawing/2014/main" id="{9BB2C0D0-9D80-4309-B3A1-320A61FC6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2" name="Freeform 7">
              <a:extLst>
                <a:ext uri="{FF2B5EF4-FFF2-40B4-BE49-F238E27FC236}">
                  <a16:creationId xmlns:a16="http://schemas.microsoft.com/office/drawing/2014/main" id="{BD302E04-6272-4489-AC6C-BD90F6BE4E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3" name="Freeform 8">
              <a:extLst>
                <a:ext uri="{FF2B5EF4-FFF2-40B4-BE49-F238E27FC236}">
                  <a16:creationId xmlns:a16="http://schemas.microsoft.com/office/drawing/2014/main" id="{654ECFC5-08C7-4BEA-8913-423DF4B205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4" name="Freeform 9">
              <a:extLst>
                <a:ext uri="{FF2B5EF4-FFF2-40B4-BE49-F238E27FC236}">
                  <a16:creationId xmlns:a16="http://schemas.microsoft.com/office/drawing/2014/main" id="{22B548B5-28F3-4F2F-BDDA-A16D0D276D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5" name="Freeform 10">
              <a:extLst>
                <a:ext uri="{FF2B5EF4-FFF2-40B4-BE49-F238E27FC236}">
                  <a16:creationId xmlns:a16="http://schemas.microsoft.com/office/drawing/2014/main" id="{EB0B6947-A2CA-4DF4-B955-DAFECEC2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6" name="Freeform 11">
              <a:extLst>
                <a:ext uri="{FF2B5EF4-FFF2-40B4-BE49-F238E27FC236}">
                  <a16:creationId xmlns:a16="http://schemas.microsoft.com/office/drawing/2014/main" id="{D4F51AD8-AD43-4ABE-85E8-4F769F8C21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1">
            <a:extLst>
              <a:ext uri="{FF2B5EF4-FFF2-40B4-BE49-F238E27FC236}">
                <a16:creationId xmlns:a16="http://schemas.microsoft.com/office/drawing/2014/main" id="{D9472A4E-91B3-454A-907B-48C15613CD10}"/>
              </a:ext>
            </a:extLst>
          </p:cNvPr>
          <p:cNvSpPr>
            <a:spLocks noGrp="1"/>
          </p:cNvSpPr>
          <p:nvPr>
            <p:ph type="title"/>
          </p:nvPr>
        </p:nvSpPr>
        <p:spPr>
          <a:xfrm>
            <a:off x="1484311" y="685800"/>
            <a:ext cx="5781729" cy="1752599"/>
          </a:xfrm>
        </p:spPr>
        <p:txBody>
          <a:bodyPr>
            <a:normAutofit/>
          </a:bodyPr>
          <a:lstStyle/>
          <a:p>
            <a:r>
              <a:rPr lang="en-US" dirty="0"/>
              <a:t>Landing Gear and Hydraulic Brakes</a:t>
            </a:r>
          </a:p>
        </p:txBody>
      </p:sp>
      <p:sp>
        <p:nvSpPr>
          <p:cNvPr id="3" name="Content Placeholder 2">
            <a:extLst>
              <a:ext uri="{FF2B5EF4-FFF2-40B4-BE49-F238E27FC236}">
                <a16:creationId xmlns:a16="http://schemas.microsoft.com/office/drawing/2014/main" id="{5386447B-F78C-47E3-9521-8900BAC07F67}"/>
              </a:ext>
            </a:extLst>
          </p:cNvPr>
          <p:cNvSpPr>
            <a:spLocks noGrp="1"/>
          </p:cNvSpPr>
          <p:nvPr>
            <p:ph idx="1"/>
          </p:nvPr>
        </p:nvSpPr>
        <p:spPr>
          <a:xfrm>
            <a:off x="1484310" y="2666999"/>
            <a:ext cx="5781730" cy="3124201"/>
          </a:xfrm>
        </p:spPr>
        <p:txBody>
          <a:bodyPr>
            <a:normAutofit fontScale="92500" lnSpcReduction="10000"/>
          </a:bodyPr>
          <a:lstStyle/>
          <a:p>
            <a:pPr>
              <a:lnSpc>
                <a:spcPct val="90000"/>
              </a:lnSpc>
            </a:pPr>
            <a:r>
              <a:rPr lang="en-US" sz="2000" dirty="0"/>
              <a:t>Fixed gear, tricycle type made of flex tubular sprung steel for shock absorption (main wheels)</a:t>
            </a:r>
          </a:p>
          <a:p>
            <a:pPr>
              <a:lnSpc>
                <a:spcPct val="90000"/>
              </a:lnSpc>
            </a:pPr>
            <a:r>
              <a:rPr lang="en-US" sz="2000" dirty="0"/>
              <a:t>Nose gear is an oleo (air/oil) strut for shocking absorption.</a:t>
            </a:r>
          </a:p>
          <a:p>
            <a:pPr lvl="1">
              <a:lnSpc>
                <a:spcPct val="90000"/>
              </a:lnSpc>
            </a:pPr>
            <a:r>
              <a:rPr lang="en-US" dirty="0"/>
              <a:t>Nose gear is connected to rudder pedals for nose wheel steering via a  spring-loaded bungee.</a:t>
            </a:r>
          </a:p>
          <a:p>
            <a:pPr>
              <a:lnSpc>
                <a:spcPct val="90000"/>
              </a:lnSpc>
            </a:pPr>
            <a:r>
              <a:rPr lang="en-US" sz="2000" dirty="0"/>
              <a:t>Brakes are actuated by red hydraulic brake fluid. Master cylinders are located behind the rudder pedals were pressure is applied to move the fluid throughout the system. Consist of a single disc brake with two pads per disc providing stopping power</a:t>
            </a:r>
            <a:endParaRPr lang="en-US" sz="1600" dirty="0"/>
          </a:p>
          <a:p>
            <a:pPr>
              <a:lnSpc>
                <a:spcPct val="90000"/>
              </a:lnSpc>
            </a:pPr>
            <a:endParaRPr lang="en-US" sz="1400" dirty="0"/>
          </a:p>
        </p:txBody>
      </p:sp>
      <p:sp>
        <p:nvSpPr>
          <p:cNvPr id="18" name="Rounded Rectangle 16">
            <a:extLst>
              <a:ext uri="{FF2B5EF4-FFF2-40B4-BE49-F238E27FC236}">
                <a16:creationId xmlns:a16="http://schemas.microsoft.com/office/drawing/2014/main" id="{6958E693-06E1-4835-9E33-076E6D8ED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90503" y="648931"/>
            <a:ext cx="3912520"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A3D15000-68EA-4E3E-9C48-8842725B9BB7}"/>
              </a:ext>
            </a:extLst>
          </p:cNvPr>
          <p:cNvPicPr>
            <a:picLocks noChangeAspect="1"/>
          </p:cNvPicPr>
          <p:nvPr/>
        </p:nvPicPr>
        <p:blipFill rotWithShape="1">
          <a:blip r:embed="rId3">
            <a:extLst>
              <a:ext uri="{28A0092B-C50C-407E-A947-70E740481C1C}">
                <a14:useLocalDpi xmlns:a14="http://schemas.microsoft.com/office/drawing/2010/main" val="0"/>
              </a:ext>
            </a:extLst>
          </a:blip>
          <a:srcRect r="390" b="2"/>
          <a:stretch/>
        </p:blipFill>
        <p:spPr>
          <a:xfrm>
            <a:off x="7951593" y="1011765"/>
            <a:ext cx="3226968" cy="4546708"/>
          </a:xfrm>
          <a:prstGeom prst="rect">
            <a:avLst/>
          </a:prstGeom>
        </p:spPr>
      </p:pic>
      <p:sp>
        <p:nvSpPr>
          <p:cNvPr id="7" name="Footer Placeholder 6">
            <a:extLst>
              <a:ext uri="{FF2B5EF4-FFF2-40B4-BE49-F238E27FC236}">
                <a16:creationId xmlns:a16="http://schemas.microsoft.com/office/drawing/2014/main" id="{24B094F5-5E44-4090-BA51-C5A168092BF2}"/>
              </a:ext>
            </a:extLst>
          </p:cNvPr>
          <p:cNvSpPr>
            <a:spLocks noGrp="1"/>
          </p:cNvSpPr>
          <p:nvPr>
            <p:ph type="ftr" sz="quarter" idx="11"/>
          </p:nvPr>
        </p:nvSpPr>
        <p:spPr/>
        <p:txBody>
          <a:bodyPr/>
          <a:lstStyle/>
          <a:p>
            <a:r>
              <a:rPr lang="en-US"/>
              <a:t>Property of Rashad Shelton CFI</a:t>
            </a:r>
          </a:p>
        </p:txBody>
      </p:sp>
    </p:spTree>
    <p:extLst>
      <p:ext uri="{BB962C8B-B14F-4D97-AF65-F5344CB8AC3E}">
        <p14:creationId xmlns:p14="http://schemas.microsoft.com/office/powerpoint/2010/main" val="1105556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FDE69-D4C4-4979-AEFF-429F058DE742}"/>
              </a:ext>
            </a:extLst>
          </p:cNvPr>
          <p:cNvSpPr>
            <a:spLocks noGrp="1"/>
          </p:cNvSpPr>
          <p:nvPr>
            <p:ph type="title"/>
          </p:nvPr>
        </p:nvSpPr>
        <p:spPr/>
        <p:txBody>
          <a:bodyPr/>
          <a:lstStyle/>
          <a:p>
            <a:r>
              <a:rPr lang="en-US" dirty="0"/>
              <a:t>Engine “L4HAND”</a:t>
            </a:r>
          </a:p>
        </p:txBody>
      </p:sp>
      <p:sp>
        <p:nvSpPr>
          <p:cNvPr id="3" name="Content Placeholder 2">
            <a:extLst>
              <a:ext uri="{FF2B5EF4-FFF2-40B4-BE49-F238E27FC236}">
                <a16:creationId xmlns:a16="http://schemas.microsoft.com/office/drawing/2014/main" id="{BA1520D1-7F0D-4C95-BF22-7BD96748BBC8}"/>
              </a:ext>
            </a:extLst>
          </p:cNvPr>
          <p:cNvSpPr>
            <a:spLocks noGrp="1"/>
          </p:cNvSpPr>
          <p:nvPr>
            <p:ph idx="1"/>
          </p:nvPr>
        </p:nvSpPr>
        <p:spPr/>
        <p:txBody>
          <a:bodyPr/>
          <a:lstStyle/>
          <a:p>
            <a:r>
              <a:rPr lang="en-US" dirty="0"/>
              <a:t>Lycoming O-320-H2AD rated at 160HP @ 2700 RPM</a:t>
            </a:r>
          </a:p>
          <a:p>
            <a:r>
              <a:rPr lang="en-US" dirty="0"/>
              <a:t>4 stoke, 4 cylinder</a:t>
            </a:r>
          </a:p>
          <a:p>
            <a:r>
              <a:rPr lang="en-US" dirty="0"/>
              <a:t>Horizontally opposed (“O” from O-320)</a:t>
            </a:r>
          </a:p>
          <a:p>
            <a:r>
              <a:rPr lang="en-US" dirty="0"/>
              <a:t>Air cooled</a:t>
            </a:r>
          </a:p>
          <a:p>
            <a:r>
              <a:rPr lang="en-US" dirty="0"/>
              <a:t>Naturally Aspirated (meaning no power adders like turbos or superchargers)</a:t>
            </a:r>
          </a:p>
          <a:p>
            <a:r>
              <a:rPr lang="en-US" dirty="0"/>
              <a:t>Direct Drive (engine crankshaft is directly connected to propeller)</a:t>
            </a:r>
          </a:p>
        </p:txBody>
      </p:sp>
      <p:sp>
        <p:nvSpPr>
          <p:cNvPr id="6" name="Footer Placeholder 5">
            <a:extLst>
              <a:ext uri="{FF2B5EF4-FFF2-40B4-BE49-F238E27FC236}">
                <a16:creationId xmlns:a16="http://schemas.microsoft.com/office/drawing/2014/main" id="{28122D92-DB41-4094-B2BC-F537B22D3EFE}"/>
              </a:ext>
            </a:extLst>
          </p:cNvPr>
          <p:cNvSpPr>
            <a:spLocks noGrp="1"/>
          </p:cNvSpPr>
          <p:nvPr>
            <p:ph type="ftr" sz="quarter" idx="11"/>
          </p:nvPr>
        </p:nvSpPr>
        <p:spPr/>
        <p:txBody>
          <a:bodyPr/>
          <a:lstStyle/>
          <a:p>
            <a:r>
              <a:rPr lang="en-US"/>
              <a:t>Property of Rashad Shelton CFI</a:t>
            </a:r>
          </a:p>
        </p:txBody>
      </p:sp>
    </p:spTree>
    <p:extLst>
      <p:ext uri="{BB962C8B-B14F-4D97-AF65-F5344CB8AC3E}">
        <p14:creationId xmlns:p14="http://schemas.microsoft.com/office/powerpoint/2010/main" val="41744134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TotalTime>
  <Words>1308</Words>
  <Application>Microsoft Office PowerPoint</Application>
  <PresentationFormat>Widescreen</PresentationFormat>
  <Paragraphs>117</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Corbel</vt:lpstr>
      <vt:lpstr>Parallax</vt:lpstr>
      <vt:lpstr>Cessna C172 Systems Intro</vt:lpstr>
      <vt:lpstr>What we’ll cover…</vt:lpstr>
      <vt:lpstr>Airframe</vt:lpstr>
      <vt:lpstr>Flight Controls</vt:lpstr>
      <vt:lpstr>Flight Controls</vt:lpstr>
      <vt:lpstr>Flight Controls</vt:lpstr>
      <vt:lpstr>Secondary Flight  Control</vt:lpstr>
      <vt:lpstr>Landing Gear and Hydraulic Brakes</vt:lpstr>
      <vt:lpstr>Engine “L4HAND”</vt:lpstr>
      <vt:lpstr>Engine</vt:lpstr>
      <vt:lpstr>Electrical System</vt:lpstr>
      <vt:lpstr>Vacuum System / Pitot Static System</vt:lpstr>
      <vt:lpstr>Fuel System</vt:lpstr>
      <vt:lpstr>Fuel System cont’d</vt:lpstr>
      <vt:lpstr>Fuel System (Carburetor)</vt:lpstr>
      <vt:lpstr>Nav System</vt:lpstr>
      <vt:lpstr>C172 Limitations</vt:lpstr>
      <vt:lpstr>C172 Limitations cont’d</vt:lpstr>
      <vt:lpstr>C172 Limitations Cont’d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Cessna C172 Systems Intro</dc:title>
  <dc:creator>Enolia Morrick</dc:creator>
  <cp:lastModifiedBy>Enolia Morrick</cp:lastModifiedBy>
  <cp:revision>21</cp:revision>
  <dcterms:created xsi:type="dcterms:W3CDTF">2020-11-20T03:48:35Z</dcterms:created>
  <dcterms:modified xsi:type="dcterms:W3CDTF">2020-12-05T02:48:46Z</dcterms:modified>
</cp:coreProperties>
</file>